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  <p:sldMasterId id="2147483740" r:id="rId4"/>
    <p:sldMasterId id="2147483789" r:id="rId5"/>
    <p:sldMasterId id="2147483850" r:id="rId6"/>
    <p:sldMasterId id="2147483929" r:id="rId7"/>
  </p:sldMasterIdLst>
  <p:notesMasterIdLst>
    <p:notesMasterId r:id="rId43"/>
  </p:notesMasterIdLst>
  <p:sldIdLst>
    <p:sldId id="265" r:id="rId8"/>
    <p:sldId id="348" r:id="rId9"/>
    <p:sldId id="376" r:id="rId10"/>
    <p:sldId id="394" r:id="rId11"/>
    <p:sldId id="352" r:id="rId12"/>
    <p:sldId id="356" r:id="rId13"/>
    <p:sldId id="358" r:id="rId14"/>
    <p:sldId id="357" r:id="rId15"/>
    <p:sldId id="402" r:id="rId16"/>
    <p:sldId id="369" r:id="rId17"/>
    <p:sldId id="411" r:id="rId18"/>
    <p:sldId id="412" r:id="rId19"/>
    <p:sldId id="413" r:id="rId20"/>
    <p:sldId id="404" r:id="rId21"/>
    <p:sldId id="405" r:id="rId22"/>
    <p:sldId id="408" r:id="rId23"/>
    <p:sldId id="407" r:id="rId24"/>
    <p:sldId id="409" r:id="rId25"/>
    <p:sldId id="414" r:id="rId26"/>
    <p:sldId id="415" r:id="rId27"/>
    <p:sldId id="378" r:id="rId28"/>
    <p:sldId id="416" r:id="rId29"/>
    <p:sldId id="379" r:id="rId30"/>
    <p:sldId id="381" r:id="rId31"/>
    <p:sldId id="382" r:id="rId32"/>
    <p:sldId id="385" r:id="rId33"/>
    <p:sldId id="384" r:id="rId34"/>
    <p:sldId id="386" r:id="rId35"/>
    <p:sldId id="387" r:id="rId36"/>
    <p:sldId id="391" r:id="rId37"/>
    <p:sldId id="395" r:id="rId38"/>
    <p:sldId id="410" r:id="rId39"/>
    <p:sldId id="392" r:id="rId40"/>
    <p:sldId id="393" r:id="rId41"/>
    <p:sldId id="401" r:id="rId4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9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30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37150-A16C-4293-8E59-353C1DB3EA2C}" type="datetimeFigureOut">
              <a:rPr lang="fi-FI" smtClean="0"/>
              <a:t>29.10.2019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A3B4B-F2BE-4B46-81D8-94C9FB6F75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0390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4BFB-9177-4D56-8913-6075866DEB23}" type="datetimeFigureOut">
              <a:rPr lang="fi-FI" smtClean="0"/>
              <a:t>29.10.2019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5AE7-1C7F-4240-BEDA-3A012A11A6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5244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4BFB-9177-4D56-8913-6075866DEB23}" type="datetimeFigureOut">
              <a:rPr lang="fi-FI" smtClean="0"/>
              <a:t>29.10.2019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5AE7-1C7F-4240-BEDA-3A012A11A6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3741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4BFB-9177-4D56-8913-6075866DEB23}" type="datetimeFigureOut">
              <a:rPr lang="fi-FI" smtClean="0"/>
              <a:t>29.10.2019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5AE7-1C7F-4240-BEDA-3A012A11A6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6914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C882-A40C-41BE-8F18-53907B92AB4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29.10.2019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5E7B-8F89-4FB7-A7DB-78CB6A28598C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1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C882-A40C-41BE-8F18-53907B92AB4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29.10.2019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5E7B-8F89-4FB7-A7DB-78CB6A28598C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84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C882-A40C-41BE-8F18-53907B92AB4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29.10.2019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5E7B-8F89-4FB7-A7DB-78CB6A28598C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40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C882-A40C-41BE-8F18-53907B92AB4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29.10.2019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5E7B-8F89-4FB7-A7DB-78CB6A28598C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591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C882-A40C-41BE-8F18-53907B92AB4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29.10.2019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5E7B-8F89-4FB7-A7DB-78CB6A28598C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731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C882-A40C-41BE-8F18-53907B92AB4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29.10.2019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5E7B-8F89-4FB7-A7DB-78CB6A28598C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10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C882-A40C-41BE-8F18-53907B92AB4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29.10.2019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5E7B-8F89-4FB7-A7DB-78CB6A28598C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8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C882-A40C-41BE-8F18-53907B92AB4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29.10.2019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5E7B-8F89-4FB7-A7DB-78CB6A28598C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4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4BFB-9177-4D56-8913-6075866DEB23}" type="datetimeFigureOut">
              <a:rPr lang="fi-FI" smtClean="0"/>
              <a:t>29.10.2019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5AE7-1C7F-4240-BEDA-3A012A11A6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9164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C882-A40C-41BE-8F18-53907B92AB4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29.10.2019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5E7B-8F89-4FB7-A7DB-78CB6A28598C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671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C882-A40C-41BE-8F18-53907B92AB4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29.10.2019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5E7B-8F89-4FB7-A7DB-78CB6A28598C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93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C882-A40C-41BE-8F18-53907B92AB4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29.10.2019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5E7B-8F89-4FB7-A7DB-78CB6A28598C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254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BD14AE-7605-4483-B77A-205F3D9E1361}" type="slidenum">
              <a:rPr lang="en-US" altLang="fi-FI">
                <a:solidFill>
                  <a:srgbClr val="000000"/>
                </a:solidFill>
              </a:rPr>
              <a:pPr/>
              <a:t>‹#›</a:t>
            </a:fld>
            <a:endParaRPr lang="en-US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567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C286F5-749D-428A-948F-4FE758AECAC6}" type="slidenum">
              <a:rPr lang="en-US" altLang="fi-FI">
                <a:solidFill>
                  <a:srgbClr val="000000"/>
                </a:solidFill>
              </a:rPr>
              <a:pPr/>
              <a:t>‹#›</a:t>
            </a:fld>
            <a:endParaRPr lang="en-US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796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316744-588C-44C3-8506-3911C6B95ACD}" type="slidenum">
              <a:rPr lang="en-US" altLang="fi-FI">
                <a:solidFill>
                  <a:srgbClr val="000000"/>
                </a:solidFill>
              </a:rPr>
              <a:pPr/>
              <a:t>‹#›</a:t>
            </a:fld>
            <a:endParaRPr lang="en-US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02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AC10D8-3DC4-4C35-AE87-D313755D8D4F}" type="slidenum">
              <a:rPr lang="en-US" altLang="fi-FI">
                <a:solidFill>
                  <a:srgbClr val="000000"/>
                </a:solidFill>
              </a:rPr>
              <a:pPr/>
              <a:t>‹#›</a:t>
            </a:fld>
            <a:endParaRPr lang="en-US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5339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103A5D-D55E-4B28-BCD7-41E80726DD81}" type="slidenum">
              <a:rPr lang="en-US" altLang="fi-FI">
                <a:solidFill>
                  <a:srgbClr val="000000"/>
                </a:solidFill>
              </a:rPr>
              <a:pPr/>
              <a:t>‹#›</a:t>
            </a:fld>
            <a:endParaRPr lang="en-US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848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CFE568-4618-4DDB-BB10-C9BC3289AF9F}" type="slidenum">
              <a:rPr lang="en-US" altLang="fi-FI">
                <a:solidFill>
                  <a:srgbClr val="000000"/>
                </a:solidFill>
              </a:rPr>
              <a:pPr/>
              <a:t>‹#›</a:t>
            </a:fld>
            <a:endParaRPr lang="en-US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95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671C62-70E3-4D09-9769-651B8574DE92}" type="slidenum">
              <a:rPr lang="en-US" altLang="fi-FI">
                <a:solidFill>
                  <a:srgbClr val="000000"/>
                </a:solidFill>
              </a:rPr>
              <a:pPr/>
              <a:t>‹#›</a:t>
            </a:fld>
            <a:endParaRPr lang="en-US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822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4BFB-9177-4D56-8913-6075866DEB23}" type="datetimeFigureOut">
              <a:rPr lang="fi-FI" smtClean="0"/>
              <a:t>29.10.2019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5AE7-1C7F-4240-BEDA-3A012A11A6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5207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C828BE-F119-44E1-946A-34D91D1DCBA3}" type="slidenum">
              <a:rPr lang="en-US" altLang="fi-FI">
                <a:solidFill>
                  <a:srgbClr val="000000"/>
                </a:solidFill>
              </a:rPr>
              <a:pPr/>
              <a:t>‹#›</a:t>
            </a:fld>
            <a:endParaRPr lang="en-US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117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3C6811-3500-4456-BE2C-2DB977E318E7}" type="slidenum">
              <a:rPr lang="en-US" altLang="fi-FI">
                <a:solidFill>
                  <a:srgbClr val="000000"/>
                </a:solidFill>
              </a:rPr>
              <a:pPr/>
              <a:t>‹#›</a:t>
            </a:fld>
            <a:endParaRPr lang="en-US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809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93040F-9ECC-4799-BB0A-7A3782580D67}" type="slidenum">
              <a:rPr lang="en-US" altLang="fi-FI">
                <a:solidFill>
                  <a:srgbClr val="000000"/>
                </a:solidFill>
              </a:rPr>
              <a:pPr/>
              <a:t>‹#›</a:t>
            </a:fld>
            <a:endParaRPr lang="en-US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935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3A5C6D-0AEC-4DFB-A3E0-325BAA1A125F}" type="slidenum">
              <a:rPr lang="en-US" altLang="fi-FI">
                <a:solidFill>
                  <a:srgbClr val="000000"/>
                </a:solidFill>
              </a:rPr>
              <a:pPr/>
              <a:t>‹#›</a:t>
            </a:fld>
            <a:endParaRPr lang="en-US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178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DBFFED-0CB3-4202-B1F0-9F17C5F0C55A}" type="slidenum">
              <a:rPr lang="en-US" altLang="fi-FI">
                <a:solidFill>
                  <a:srgbClr val="000000"/>
                </a:solidFill>
              </a:rPr>
              <a:pPr/>
              <a:t>‹#›</a:t>
            </a:fld>
            <a:endParaRPr lang="en-US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42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E7C5-726C-4E93-A700-414812D5416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29.10.2019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361CB-DC26-4ED9-BFA7-4322EA19CE0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92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E7C5-726C-4E93-A700-414812D5416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29.10.2019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361CB-DC26-4ED9-BFA7-4322EA19CE0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62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E7C5-726C-4E93-A700-414812D5416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29.10.2019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361CB-DC26-4ED9-BFA7-4322EA19CE0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0111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E7C5-726C-4E93-A700-414812D5416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29.10.2019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361CB-DC26-4ED9-BFA7-4322EA19CE0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519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E7C5-726C-4E93-A700-414812D5416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29.10.2019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361CB-DC26-4ED9-BFA7-4322EA19CE0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411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4BFB-9177-4D56-8913-6075866DEB23}" type="datetimeFigureOut">
              <a:rPr lang="fi-FI" smtClean="0"/>
              <a:t>29.10.2019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5AE7-1C7F-4240-BEDA-3A012A11A6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08499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E7C5-726C-4E93-A700-414812D5416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29.10.2019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361CB-DC26-4ED9-BFA7-4322EA19CE0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7110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E7C5-726C-4E93-A700-414812D5416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29.10.2019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361CB-DC26-4ED9-BFA7-4322EA19CE0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30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E7C5-726C-4E93-A700-414812D5416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29.10.2019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361CB-DC26-4ED9-BFA7-4322EA19CE0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108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E7C5-726C-4E93-A700-414812D5416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29.10.2019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361CB-DC26-4ED9-BFA7-4322EA19CE0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5123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E7C5-726C-4E93-A700-414812D5416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29.10.2019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361CB-DC26-4ED9-BFA7-4322EA19CE0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5711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E7C5-726C-4E93-A700-414812D5416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29.10.2019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361CB-DC26-4ED9-BFA7-4322EA19CE0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316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C984B-CC94-4747-B4A6-705532F7EC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359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97349-1D6A-47CC-82F6-0C7EEE548A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658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A371B-8010-4263-B5FA-A12FFD588B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2108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AB37A-79CC-46B1-B006-C2CED152D4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72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4BFB-9177-4D56-8913-6075866DEB23}" type="datetimeFigureOut">
              <a:rPr lang="fi-FI" smtClean="0"/>
              <a:t>29.10.2019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5AE7-1C7F-4240-BEDA-3A012A11A6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65468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A34F6-D7E5-4D90-AAD5-1D85EB9112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18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5E388-2885-42AF-8EB0-FCD78B0026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6001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F7BE2-E7C8-4A58-AE1F-D30C984FBF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029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AC91A-4335-48BD-8ECF-991E26C4E0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0141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C4CD1-02CC-430D-A50F-02FEBEE964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844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87A9E-8726-4516-8E3B-8E9153033F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3284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501E8-1276-47DC-9306-8FEFFCCB45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5132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A794F5-ECD4-4EA6-949C-BD19ADC29C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631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CBDA2-7E27-41E2-86B9-1CFCEEADB3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1835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3785E-25D3-4B51-98E9-B096BFCB53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19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4BFB-9177-4D56-8913-6075866DEB23}" type="datetimeFigureOut">
              <a:rPr lang="fi-FI" smtClean="0"/>
              <a:t>29.10.2019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5AE7-1C7F-4240-BEDA-3A012A11A6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0800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7D2B6-23AE-4715-B6F6-C2531EFF42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571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57D34-4863-4CE5-9828-68AC5B7A74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451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F5EF40-3F44-4B13-8E0D-49D2D42D25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555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CD0F3-260F-4EBC-9493-2CB29A8AA4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116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4B5EF-3940-4526-B460-BCBB3C4F9B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767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15B65-C767-4F3E-B0BC-234B772C0F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5794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C6CDAA-4C3E-4EC8-86D4-906789E647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397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3BC08-FB9C-466C-8FB8-C1A274F59A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840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3F5868F-9844-4C81-85A2-66C5BC6B5B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6203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342EE-2533-44DE-ADAB-55267C59A04B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4BFB-9177-4D56-8913-6075866DEB23}" type="datetimeFigureOut">
              <a:rPr lang="fi-FI" smtClean="0"/>
              <a:t>29.10.2019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5AE7-1C7F-4240-BEDA-3A012A11A6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61206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4F984-FEF9-4434-8145-5C235E437A04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179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D2028-BCAE-43C4-88DE-17EE95234BBB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09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94E7B-556A-46A1-985A-EE6DBD164017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18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ED3DB-DE68-4EDD-A13F-D44C2056CD8E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2039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D1EE7-C4C4-4FCD-8CD6-A266EBFD8797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82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A2D06-C117-4D2E-A4C7-97CC9B8146BA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403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53501-1468-4DB1-B9F8-475E88351F4F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9018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57BFE-662B-4E8B-B4CE-D61D198A6699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349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DF85D-B735-49D8-87CC-4AB0AA69ECDF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2028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08447-03FF-4F0F-9CA9-A238FB23383D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1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4BFB-9177-4D56-8913-6075866DEB23}" type="datetimeFigureOut">
              <a:rPr lang="fi-FI" smtClean="0"/>
              <a:t>29.10.2019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5AE7-1C7F-4240-BEDA-3A012A11A6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473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4BFB-9177-4D56-8913-6075866DEB23}" type="datetimeFigureOut">
              <a:rPr lang="fi-FI" smtClean="0"/>
              <a:t>29.10.2019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5AE7-1C7F-4240-BEDA-3A012A11A6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1714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94BFB-9177-4D56-8913-6075866DEB23}" type="datetimeFigureOut">
              <a:rPr lang="fi-FI" smtClean="0"/>
              <a:t>29.10.2019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05AE7-1C7F-4240-BEDA-3A012A11A6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532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CC882-A40C-41BE-8F18-53907B92AB4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29.10.2019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F5E7B-8F89-4FB7-A7DB-78CB6A28598C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95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i-FI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i-FI" smtClean="0"/>
              <a:t>Click to edit Master text styles</a:t>
            </a:r>
          </a:p>
          <a:p>
            <a:pPr lvl="1"/>
            <a:r>
              <a:rPr lang="en-US" altLang="fi-FI" smtClean="0"/>
              <a:t>Second level</a:t>
            </a:r>
          </a:p>
          <a:p>
            <a:pPr lvl="2"/>
            <a:r>
              <a:rPr lang="en-US" altLang="fi-FI" smtClean="0"/>
              <a:t>Third level</a:t>
            </a:r>
          </a:p>
          <a:p>
            <a:pPr lvl="3"/>
            <a:r>
              <a:rPr lang="en-US" altLang="fi-FI" smtClean="0"/>
              <a:t>Fourth level</a:t>
            </a:r>
          </a:p>
          <a:p>
            <a:pPr lvl="4"/>
            <a:r>
              <a:rPr lang="en-US" altLang="fi-FI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8ACF92-575A-41A4-BD94-F6B0E15B412E}" type="slidenum">
              <a:rPr lang="en-US" altLang="fi-FI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i-FI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63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5E7C5-726C-4E93-A700-414812D5416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29.10.2019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361CB-DC26-4ED9-BFA7-4322EA19CE0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25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45884A-C812-40B6-933D-BDB822437CD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21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6464EE-9A1D-423E-AB21-6190C887A5D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68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otsikon perustyyliä napsauttamalla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988550-EB22-4CDA-A71F-294D21887235}" type="slidenum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fi.wikipedia.org/wiki/Tiedosto:Fissio.png" TargetMode="Externa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5785" y="-384504"/>
            <a:ext cx="9144000" cy="2387600"/>
          </a:xfrm>
        </p:spPr>
        <p:txBody>
          <a:bodyPr>
            <a:normAutofit/>
          </a:bodyPr>
          <a:lstStyle/>
          <a:p>
            <a:r>
              <a:rPr lang="fi-FI" dirty="0" smtClean="0"/>
              <a:t>Ruumiillinen ja taloudellinen hyvinvointi päämääränä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 </a:t>
            </a:r>
            <a:endParaRPr lang="fi-FI" dirty="0"/>
          </a:p>
        </p:txBody>
      </p:sp>
      <p:sp>
        <p:nvSpPr>
          <p:cNvPr id="4" name="TextBox 3"/>
          <p:cNvSpPr txBox="1"/>
          <p:nvPr/>
        </p:nvSpPr>
        <p:spPr>
          <a:xfrm>
            <a:off x="856211" y="5702531"/>
            <a:ext cx="3332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Mika Pantzar, Helsingin yliopisto</a:t>
            </a:r>
          </a:p>
          <a:p>
            <a:r>
              <a:rPr lang="fi-FI" dirty="0" smtClean="0"/>
              <a:t>RIA-RKL Yrittäjäpäivä 30.10.2019  </a:t>
            </a:r>
          </a:p>
        </p:txBody>
      </p:sp>
      <p:pic>
        <p:nvPicPr>
          <p:cNvPr id="5" name="Picture 2" descr="C:\Users\mip\AppData\Local\Microsoft\Windows\Temporary Internet Files\Content.Outlook\MTPHVVBI\kalliolla_mika_pantz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142" y="2022472"/>
            <a:ext cx="3166364" cy="473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890" y="2200323"/>
            <a:ext cx="2975491" cy="445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File00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94" y="2166938"/>
            <a:ext cx="3924300" cy="309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41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z="4000" dirty="0"/>
              <a:t>Fissiotaloudessa järjestelmien hallintaa yritetään lisätä:</a:t>
            </a:r>
            <a:endParaRPr lang="en-US" sz="4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62716"/>
            <a:ext cx="8690846" cy="44719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i-FI" sz="2800" dirty="0"/>
              <a:t>Rakenteellista muutosnopeutta hidastamalla, esimerkiksi  transaktioveroilla.</a:t>
            </a:r>
          </a:p>
          <a:p>
            <a:pPr eaLnBrk="1" hangingPunct="1">
              <a:lnSpc>
                <a:spcPct val="80000"/>
              </a:lnSpc>
            </a:pPr>
            <a:r>
              <a:rPr lang="fi-FI" sz="2800" b="1" dirty="0"/>
              <a:t>Tunnistamalla erilaisia verenkiertojärjestelmiä.</a:t>
            </a:r>
          </a:p>
          <a:p>
            <a:pPr eaLnBrk="1" hangingPunct="1">
              <a:lnSpc>
                <a:spcPct val="80000"/>
              </a:lnSpc>
            </a:pPr>
            <a:r>
              <a:rPr lang="fi-FI" sz="2800" dirty="0"/>
              <a:t>Tekemällä opportunismi ja oman edun ajaminen  kalliiksi.</a:t>
            </a:r>
          </a:p>
          <a:p>
            <a:pPr eaLnBrk="1" hangingPunct="1">
              <a:lnSpc>
                <a:spcPct val="80000"/>
              </a:lnSpc>
            </a:pPr>
            <a:r>
              <a:rPr lang="fi-FI" sz="2800" dirty="0"/>
              <a:t>Suosimalla virhe-ystävällistä teknologiaa ja instituutioita. (Ernst von </a:t>
            </a:r>
            <a:r>
              <a:rPr lang="fi-FI" sz="2800" dirty="0" err="1"/>
              <a:t>Weiszäcker</a:t>
            </a:r>
            <a:r>
              <a:rPr lang="fi-FI" sz="28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fi-FI" sz="2800" dirty="0"/>
              <a:t>Vähentämällä kriittisiä kytkentöjä ja paikallistamalla kriisejä (</a:t>
            </a:r>
            <a:r>
              <a:rPr lang="fi-FI" sz="2800" dirty="0" err="1"/>
              <a:t>Mervyn</a:t>
            </a:r>
            <a:r>
              <a:rPr lang="fi-FI" sz="2800" dirty="0"/>
              <a:t> King)</a:t>
            </a:r>
          </a:p>
          <a:p>
            <a:pPr eaLnBrk="1" hangingPunct="1">
              <a:lnSpc>
                <a:spcPct val="80000"/>
              </a:lnSpc>
            </a:pPr>
            <a:r>
              <a:rPr lang="fi-FI" sz="3600" b="1" dirty="0" err="1"/>
              <a:t>Off</a:t>
            </a:r>
            <a:r>
              <a:rPr lang="fi-FI" sz="3600" b="1" dirty="0"/>
              <a:t> the </a:t>
            </a:r>
            <a:r>
              <a:rPr lang="fi-FI" sz="3600" b="1" dirty="0" err="1"/>
              <a:t>grid</a:t>
            </a:r>
            <a:r>
              <a:rPr lang="fi-FI" sz="3600" b="1" dirty="0"/>
              <a:t>!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773" y="1007171"/>
            <a:ext cx="3589305" cy="461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2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idx="4294967295"/>
          </p:nvPr>
        </p:nvSpPr>
        <p:spPr>
          <a:xfrm>
            <a:off x="598811" y="274638"/>
            <a:ext cx="10988984" cy="1143000"/>
          </a:xfrm>
        </p:spPr>
        <p:txBody>
          <a:bodyPr>
            <a:normAutofit fontScale="90000"/>
          </a:bodyPr>
          <a:lstStyle/>
          <a:p>
            <a:r>
              <a:rPr lang="fi-FI" dirty="0" smtClean="0">
                <a:solidFill>
                  <a:srgbClr val="FF0000"/>
                </a:solidFill>
              </a:rPr>
              <a:t>Kansakunnan  varallisuus koostuu monenlaisista pääomista, joita pitää aktiivisesti ylläpitää pitkän aikavälin sitoumuksilla     </a:t>
            </a:r>
            <a:endParaRPr lang="fi-FI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76" y="2236412"/>
            <a:ext cx="3343120" cy="426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629" y="2236412"/>
            <a:ext cx="717488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94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i="1" dirty="0" smtClean="0"/>
              <a:t>KANSAKUNNAN VARALLISUUS (1776)</a:t>
            </a:r>
            <a:endParaRPr lang="fi-FI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9135" y="1727598"/>
            <a:ext cx="3221394" cy="47970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1795" y="1494646"/>
            <a:ext cx="717369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2800" dirty="0" smtClean="0">
              <a:solidFill>
                <a:srgbClr val="000000"/>
              </a:solidFill>
            </a:endParaRPr>
          </a:p>
          <a:p>
            <a:endParaRPr lang="fi-FI" sz="2800" dirty="0">
              <a:solidFill>
                <a:srgbClr val="000000"/>
              </a:solidFill>
            </a:endParaRPr>
          </a:p>
          <a:p>
            <a:r>
              <a:rPr lang="fi-FI" sz="2800" b="1" dirty="0" smtClean="0">
                <a:solidFill>
                  <a:srgbClr val="000000"/>
                </a:solidFill>
              </a:rPr>
              <a:t>Komplementaarisen osaamisen arvo</a:t>
            </a:r>
            <a:r>
              <a:rPr lang="fi-FI" sz="2800" dirty="0" smtClean="0">
                <a:solidFill>
                  <a:srgbClr val="000000"/>
                </a:solidFill>
              </a:rPr>
              <a:t>: </a:t>
            </a:r>
          </a:p>
          <a:p>
            <a:r>
              <a:rPr lang="fi-FI" sz="2800" dirty="0" smtClean="0">
                <a:solidFill>
                  <a:srgbClr val="000000"/>
                </a:solidFill>
              </a:rPr>
              <a:t>-mittakaavan kasvu erikoistumisen edut </a:t>
            </a:r>
          </a:p>
          <a:p>
            <a:r>
              <a:rPr lang="fi-FI" sz="2800" dirty="0" smtClean="0">
                <a:solidFill>
                  <a:srgbClr val="000000"/>
                </a:solidFill>
              </a:rPr>
              <a:t>-ihmisen ja koneen muuttuva työnjako </a:t>
            </a:r>
          </a:p>
          <a:p>
            <a:endParaRPr lang="fi-FI" sz="2800" dirty="0">
              <a:solidFill>
                <a:srgbClr val="000000"/>
              </a:solidFill>
            </a:endParaRPr>
          </a:p>
          <a:p>
            <a:r>
              <a:rPr lang="fi-FI" sz="2800" dirty="0">
                <a:solidFill>
                  <a:srgbClr val="000000"/>
                </a:solidFill>
              </a:rPr>
              <a:t>”</a:t>
            </a:r>
            <a:r>
              <a:rPr lang="fi-FI" sz="2800" dirty="0" err="1">
                <a:solidFill>
                  <a:srgbClr val="000000"/>
                </a:solidFill>
              </a:rPr>
              <a:t>When</a:t>
            </a:r>
            <a:r>
              <a:rPr lang="fi-FI" sz="2800" dirty="0">
                <a:solidFill>
                  <a:srgbClr val="000000"/>
                </a:solidFill>
              </a:rPr>
              <a:t> </a:t>
            </a:r>
            <a:r>
              <a:rPr lang="fi-FI" sz="2800" dirty="0" err="1">
                <a:solidFill>
                  <a:srgbClr val="000000"/>
                </a:solidFill>
              </a:rPr>
              <a:t>the</a:t>
            </a:r>
            <a:r>
              <a:rPr lang="fi-FI" sz="2800" dirty="0">
                <a:solidFill>
                  <a:srgbClr val="000000"/>
                </a:solidFill>
              </a:rPr>
              <a:t> market is </a:t>
            </a:r>
            <a:r>
              <a:rPr lang="fi-FI" sz="2800" dirty="0" err="1">
                <a:solidFill>
                  <a:srgbClr val="000000"/>
                </a:solidFill>
              </a:rPr>
              <a:t>very</a:t>
            </a:r>
            <a:r>
              <a:rPr lang="fi-FI" sz="2800" dirty="0">
                <a:solidFill>
                  <a:srgbClr val="000000"/>
                </a:solidFill>
              </a:rPr>
              <a:t> </a:t>
            </a:r>
            <a:r>
              <a:rPr lang="fi-FI" sz="2800" dirty="0" err="1">
                <a:solidFill>
                  <a:srgbClr val="000000"/>
                </a:solidFill>
              </a:rPr>
              <a:t>small</a:t>
            </a:r>
            <a:r>
              <a:rPr lang="fi-FI" sz="2800" dirty="0">
                <a:solidFill>
                  <a:srgbClr val="000000"/>
                </a:solidFill>
              </a:rPr>
              <a:t>, no person</a:t>
            </a:r>
          </a:p>
          <a:p>
            <a:r>
              <a:rPr lang="fi-FI" sz="2800" dirty="0">
                <a:solidFill>
                  <a:srgbClr val="000000"/>
                </a:solidFill>
              </a:rPr>
              <a:t> </a:t>
            </a:r>
            <a:r>
              <a:rPr lang="fi-FI" sz="2800" dirty="0" err="1">
                <a:solidFill>
                  <a:srgbClr val="000000"/>
                </a:solidFill>
              </a:rPr>
              <a:t>can</a:t>
            </a:r>
            <a:r>
              <a:rPr lang="fi-FI" sz="2800" dirty="0">
                <a:solidFill>
                  <a:srgbClr val="000000"/>
                </a:solidFill>
              </a:rPr>
              <a:t> </a:t>
            </a:r>
            <a:r>
              <a:rPr lang="fi-FI" sz="2800" dirty="0" err="1">
                <a:solidFill>
                  <a:srgbClr val="000000"/>
                </a:solidFill>
              </a:rPr>
              <a:t>have</a:t>
            </a:r>
            <a:r>
              <a:rPr lang="fi-FI" sz="2800" dirty="0">
                <a:solidFill>
                  <a:srgbClr val="000000"/>
                </a:solidFill>
              </a:rPr>
              <a:t> </a:t>
            </a:r>
            <a:r>
              <a:rPr lang="fi-FI" sz="2800" dirty="0" err="1">
                <a:solidFill>
                  <a:srgbClr val="000000"/>
                </a:solidFill>
              </a:rPr>
              <a:t>any</a:t>
            </a:r>
            <a:r>
              <a:rPr lang="fi-FI" sz="2800" dirty="0">
                <a:solidFill>
                  <a:srgbClr val="000000"/>
                </a:solidFill>
              </a:rPr>
              <a:t> </a:t>
            </a:r>
            <a:r>
              <a:rPr lang="fi-FI" sz="2800" dirty="0" err="1">
                <a:solidFill>
                  <a:srgbClr val="000000"/>
                </a:solidFill>
              </a:rPr>
              <a:t>encouragement</a:t>
            </a:r>
            <a:r>
              <a:rPr lang="fi-FI" sz="2800" dirty="0">
                <a:solidFill>
                  <a:srgbClr val="000000"/>
                </a:solidFill>
              </a:rPr>
              <a:t> to </a:t>
            </a:r>
            <a:r>
              <a:rPr lang="fi-FI" sz="2800" dirty="0" err="1">
                <a:solidFill>
                  <a:srgbClr val="000000"/>
                </a:solidFill>
              </a:rPr>
              <a:t>dedicate</a:t>
            </a:r>
            <a:r>
              <a:rPr lang="fi-FI" sz="2800" dirty="0">
                <a:solidFill>
                  <a:srgbClr val="000000"/>
                </a:solidFill>
              </a:rPr>
              <a:t> </a:t>
            </a:r>
          </a:p>
          <a:p>
            <a:r>
              <a:rPr lang="fi-FI" sz="2800" dirty="0" err="1">
                <a:solidFill>
                  <a:srgbClr val="000000"/>
                </a:solidFill>
              </a:rPr>
              <a:t>himself</a:t>
            </a:r>
            <a:r>
              <a:rPr lang="fi-FI" sz="2800" dirty="0">
                <a:solidFill>
                  <a:srgbClr val="000000"/>
                </a:solidFill>
              </a:rPr>
              <a:t> </a:t>
            </a:r>
            <a:r>
              <a:rPr lang="fi-FI" sz="2800" dirty="0" err="1">
                <a:solidFill>
                  <a:srgbClr val="000000"/>
                </a:solidFill>
              </a:rPr>
              <a:t>entirely</a:t>
            </a:r>
            <a:r>
              <a:rPr lang="fi-FI" sz="2800" dirty="0">
                <a:solidFill>
                  <a:srgbClr val="000000"/>
                </a:solidFill>
              </a:rPr>
              <a:t> to </a:t>
            </a:r>
            <a:r>
              <a:rPr lang="fi-FI" sz="2800" dirty="0" err="1">
                <a:solidFill>
                  <a:srgbClr val="000000"/>
                </a:solidFill>
              </a:rPr>
              <a:t>one</a:t>
            </a:r>
            <a:r>
              <a:rPr lang="fi-FI" sz="2800" dirty="0">
                <a:solidFill>
                  <a:srgbClr val="000000"/>
                </a:solidFill>
              </a:rPr>
              <a:t> </a:t>
            </a:r>
            <a:r>
              <a:rPr lang="fi-FI" sz="2800" dirty="0" err="1">
                <a:solidFill>
                  <a:srgbClr val="000000"/>
                </a:solidFill>
              </a:rPr>
              <a:t>employement</a:t>
            </a:r>
            <a:r>
              <a:rPr lang="fi-FI" sz="2800" dirty="0">
                <a:solidFill>
                  <a:srgbClr val="000000"/>
                </a:solidFill>
              </a:rPr>
              <a:t>” </a:t>
            </a:r>
          </a:p>
          <a:p>
            <a:endParaRPr lang="fi-FI" sz="2800" dirty="0">
              <a:solidFill>
                <a:srgbClr val="000000"/>
              </a:solidFill>
            </a:endParaRPr>
          </a:p>
          <a:p>
            <a:r>
              <a:rPr lang="fi-FI" sz="2800" dirty="0">
                <a:solidFill>
                  <a:srgbClr val="000000"/>
                </a:solidFill>
              </a:rPr>
              <a:t>(Smith: </a:t>
            </a:r>
            <a:r>
              <a:rPr lang="fi-FI" sz="2800" dirty="0" err="1">
                <a:solidFill>
                  <a:srgbClr val="000000"/>
                </a:solidFill>
              </a:rPr>
              <a:t>Wealth</a:t>
            </a:r>
            <a:r>
              <a:rPr lang="fi-FI" sz="2800" dirty="0">
                <a:solidFill>
                  <a:srgbClr val="000000"/>
                </a:solidFill>
              </a:rPr>
              <a:t> of </a:t>
            </a:r>
            <a:r>
              <a:rPr lang="fi-FI" sz="2800" dirty="0" err="1">
                <a:solidFill>
                  <a:srgbClr val="000000"/>
                </a:solidFill>
              </a:rPr>
              <a:t>Nations</a:t>
            </a:r>
            <a:r>
              <a:rPr lang="fi-FI" sz="2800" dirty="0">
                <a:solidFill>
                  <a:srgbClr val="000000"/>
                </a:solidFill>
              </a:rPr>
              <a:t>, 1776, 1986, 121)</a:t>
            </a:r>
          </a:p>
          <a:p>
            <a:endParaRPr lang="fi-FI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8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9799" y="500194"/>
            <a:ext cx="11256020" cy="6474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fi-FI" sz="3600" dirty="0" smtClean="0">
                <a:solidFill>
                  <a:prstClr val="black"/>
                </a:solidFill>
              </a:rPr>
              <a:t>Voidaanko </a:t>
            </a:r>
            <a:r>
              <a:rPr lang="fi-FI" sz="3600" dirty="0">
                <a:solidFill>
                  <a:prstClr val="black"/>
                </a:solidFill>
              </a:rPr>
              <a:t>palata </a:t>
            </a:r>
            <a:r>
              <a:rPr lang="fi-FI" sz="3600" dirty="0" smtClean="0">
                <a:solidFill>
                  <a:prstClr val="black"/>
                </a:solidFill>
              </a:rPr>
              <a:t>”pääomainvestointivetoiseen” </a:t>
            </a:r>
            <a:r>
              <a:rPr lang="fi-FI" sz="3600" dirty="0">
                <a:solidFill>
                  <a:prstClr val="black"/>
                </a:solidFill>
              </a:rPr>
              <a:t>Suomeen?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fi-FI" sz="3600" b="1" dirty="0" smtClean="0">
              <a:solidFill>
                <a:prstClr val="black"/>
              </a:solidFill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fi-FI" sz="3600" dirty="0" smtClean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i-FI" sz="3600" b="1" dirty="0">
                <a:solidFill>
                  <a:prstClr val="black"/>
                </a:solidFill>
              </a:rPr>
              <a:t>Suomen vahvuus: </a:t>
            </a:r>
            <a:r>
              <a:rPr lang="fi-FI" sz="3600" b="1" dirty="0" smtClean="0">
                <a:solidFill>
                  <a:prstClr val="black"/>
                </a:solidFill>
              </a:rPr>
              <a:t>keskinäinen </a:t>
            </a:r>
            <a:r>
              <a:rPr lang="fi-FI" sz="3600" dirty="0" smtClean="0">
                <a:solidFill>
                  <a:prstClr val="black"/>
                </a:solidFill>
              </a:rPr>
              <a:t>luottamus</a:t>
            </a:r>
            <a:r>
              <a:rPr lang="fi-FI" sz="3600" dirty="0">
                <a:solidFill>
                  <a:prstClr val="black"/>
                </a:solidFill>
              </a:rPr>
              <a:t>, luonnonvarat, toimiva julkinen talous, teollinen infra) </a:t>
            </a:r>
            <a:endParaRPr lang="fi-FI" sz="3600" dirty="0" smtClean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fi-FI" sz="3600" dirty="0" smtClean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i-FI" sz="3600" dirty="0" smtClean="0">
                <a:solidFill>
                  <a:prstClr val="black"/>
                </a:solidFill>
              </a:rPr>
              <a:t>Hyvinvointitalous tunnistaa muitakin välttämättömiä ”verenkiertojärjestelmiä” kuin palkkatyön (vapaaehtoistyö, kotityö, vapaa sivistystyö)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fi-FI" sz="3600" dirty="0">
              <a:solidFill>
                <a:prstClr val="black"/>
              </a:solidFill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fi-FI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26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OECD, </a:t>
            </a:r>
            <a:r>
              <a:rPr lang="fi-FI" dirty="0" err="1" smtClean="0"/>
              <a:t>June</a:t>
            </a:r>
            <a:r>
              <a:rPr lang="fi-FI" dirty="0" smtClean="0"/>
              <a:t> 2019: hyvinvoinnin moniulotteisuus, hajonta ja hitaasti ajassa kehittyvät ilmiöt   </a:t>
            </a:r>
            <a:endParaRPr lang="fi-FI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461" y="2053136"/>
            <a:ext cx="10653084" cy="34089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3009" y="5824571"/>
            <a:ext cx="6331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 smtClean="0"/>
              <a:t>Suomi on kärjessä melkein kaikessa:</a:t>
            </a:r>
            <a:endParaRPr lang="fi-FI" sz="3200" b="1" dirty="0"/>
          </a:p>
        </p:txBody>
      </p:sp>
    </p:spTree>
    <p:extLst>
      <p:ext uri="{BB962C8B-B14F-4D97-AF65-F5344CB8AC3E}">
        <p14:creationId xmlns:p14="http://schemas.microsoft.com/office/powerpoint/2010/main" val="55148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Inhimillinen pääoma</a:t>
            </a:r>
            <a:endParaRPr lang="fi-FI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198" y="1690688"/>
            <a:ext cx="8134161" cy="459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5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Sukupolvittainen</a:t>
            </a:r>
            <a:r>
              <a:rPr lang="fi-FI" dirty="0" smtClean="0"/>
              <a:t> ”liikkuvuus”</a:t>
            </a:r>
            <a:endParaRPr lang="fi-FI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2158" y="1825625"/>
            <a:ext cx="94076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4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Moniulotteinen köyhyys</a:t>
            </a:r>
            <a:endParaRPr lang="fi-FI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5198" y="1866086"/>
            <a:ext cx="7882752" cy="472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Sukupuolten tasa-arvo</a:t>
            </a:r>
            <a:endParaRPr lang="fi-FI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8771441" cy="50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0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7693" y="184666"/>
            <a:ext cx="10436027" cy="1143000"/>
          </a:xfrm>
        </p:spPr>
        <p:txBody>
          <a:bodyPr/>
          <a:lstStyle/>
          <a:p>
            <a:r>
              <a:rPr lang="fi-FI" altLang="fi-FI" sz="4000" dirty="0" smtClean="0"/>
              <a:t>Mitä muuta kuin pankkisektori ”yhteiskunnan verenkiertojärjestelmänä” </a:t>
            </a:r>
            <a:r>
              <a:rPr lang="fi-FI" altLang="fi-FI" sz="4000" dirty="0"/>
              <a:t>on </a:t>
            </a:r>
            <a:r>
              <a:rPr lang="fi-FI" altLang="fi-FI" sz="4000" dirty="0" smtClean="0"/>
              <a:t>pelastettava?” </a:t>
            </a:r>
            <a:endParaRPr lang="en-US" altLang="fi-FI" sz="4000" dirty="0"/>
          </a:p>
        </p:txBody>
      </p:sp>
      <p:pic>
        <p:nvPicPr>
          <p:cNvPr id="126981" name="Picture 5" descr="Pörssivälittäjä työssä. Kuva: AP Graphics B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966" y="1645175"/>
            <a:ext cx="7921625" cy="415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2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126984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28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Katkoksia ja muutoksen näkökulmia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fi-FI" dirty="0" smtClean="0"/>
          </a:p>
          <a:p>
            <a:pPr marL="514350" indent="-514350">
              <a:buAutoNum type="arabicParenR"/>
            </a:pPr>
            <a:r>
              <a:rPr lang="fi-FI" dirty="0" smtClean="0"/>
              <a:t>Taloudellinen </a:t>
            </a:r>
            <a:r>
              <a:rPr lang="fi-FI" dirty="0" smtClean="0"/>
              <a:t>integraatio vai </a:t>
            </a:r>
            <a:r>
              <a:rPr lang="fi-FI" dirty="0" err="1" smtClean="0"/>
              <a:t>disintegraatio</a:t>
            </a:r>
            <a:r>
              <a:rPr lang="fi-FI" dirty="0"/>
              <a:t>? Kansainvälistyminen vai </a:t>
            </a:r>
            <a:r>
              <a:rPr lang="fi-FI" dirty="0" err="1"/>
              <a:t>kotikutoistuminen</a:t>
            </a:r>
            <a:r>
              <a:rPr lang="fi-FI" dirty="0" smtClean="0"/>
              <a:t>?</a:t>
            </a:r>
          </a:p>
          <a:p>
            <a:pPr marL="514350" indent="-514350">
              <a:buAutoNum type="arabicParenR"/>
            </a:pPr>
            <a:endParaRPr lang="fi-FI" dirty="0"/>
          </a:p>
          <a:p>
            <a:pPr marL="0" indent="0">
              <a:buNone/>
            </a:pPr>
            <a:r>
              <a:rPr lang="fi-FI" dirty="0" smtClean="0"/>
              <a:t>2)  Taloudellinen </a:t>
            </a:r>
            <a:r>
              <a:rPr lang="fi-FI" dirty="0"/>
              <a:t>kasvu vai kokonaisvarallisuuden kerryttäminen?</a:t>
            </a:r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3) </a:t>
            </a:r>
            <a:r>
              <a:rPr lang="fi-FI" dirty="0" smtClean="0"/>
              <a:t> Kansantaloutta </a:t>
            </a:r>
            <a:r>
              <a:rPr lang="fi-FI" dirty="0"/>
              <a:t>vai </a:t>
            </a:r>
            <a:r>
              <a:rPr lang="fi-FI" dirty="0" smtClean="0"/>
              <a:t>kansanterveyttä? </a:t>
            </a:r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4) </a:t>
            </a:r>
            <a:r>
              <a:rPr lang="fi-FI" dirty="0"/>
              <a:t>”</a:t>
            </a:r>
            <a:r>
              <a:rPr lang="fi-FI" dirty="0" err="1" smtClean="0"/>
              <a:t>Faktoihin”perustuvaa</a:t>
            </a:r>
            <a:r>
              <a:rPr lang="fi-FI" dirty="0" smtClean="0"/>
              <a:t> realismia </a:t>
            </a:r>
            <a:r>
              <a:rPr lang="fi-FI" dirty="0"/>
              <a:t>vai </a:t>
            </a:r>
            <a:r>
              <a:rPr lang="fi-FI" dirty="0" smtClean="0"/>
              <a:t>kriittistä optimismia</a:t>
            </a:r>
            <a:r>
              <a:rPr lang="fi-FI" dirty="0"/>
              <a:t>? </a:t>
            </a:r>
          </a:p>
          <a:p>
            <a:endParaRPr lang="fi-FI" dirty="0"/>
          </a:p>
          <a:p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7038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7693" y="184666"/>
            <a:ext cx="10436027" cy="1143000"/>
          </a:xfrm>
        </p:spPr>
        <p:txBody>
          <a:bodyPr/>
          <a:lstStyle/>
          <a:p>
            <a:r>
              <a:rPr lang="fi-FI" altLang="fi-FI" sz="4000" dirty="0" smtClean="0"/>
              <a:t>Mitä muuta kuin pankkisektori ”yhteiskunnan verenkiertojärjestelmänä” </a:t>
            </a:r>
            <a:r>
              <a:rPr lang="fi-FI" altLang="fi-FI" sz="4000" dirty="0"/>
              <a:t>on </a:t>
            </a:r>
            <a:r>
              <a:rPr lang="fi-FI" altLang="fi-FI" sz="4000" dirty="0" smtClean="0"/>
              <a:t>pelastettava?” </a:t>
            </a:r>
            <a:endParaRPr lang="en-US" altLang="fi-FI" sz="4000" dirty="0"/>
          </a:p>
        </p:txBody>
      </p:sp>
      <p:pic>
        <p:nvPicPr>
          <p:cNvPr id="126981" name="Picture 5" descr="Pörssivälittäjä työssä. Kuva: AP Graphics B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966" y="1645175"/>
            <a:ext cx="7921625" cy="415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2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126984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7409" y="5988107"/>
            <a:ext cx="58528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>
                <a:solidFill>
                  <a:srgbClr val="000000"/>
                </a:solidFill>
              </a:rPr>
              <a:t>Kulutus investointina? </a:t>
            </a:r>
            <a:endParaRPr lang="fi-FI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0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37" y="340521"/>
            <a:ext cx="5093566" cy="6164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9665" y="-136910"/>
            <a:ext cx="693189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3600" b="1" dirty="0">
              <a:solidFill>
                <a:prstClr val="black"/>
              </a:solidFill>
            </a:endParaRPr>
          </a:p>
          <a:p>
            <a:r>
              <a:rPr lang="fi-FI" sz="3600" b="1" dirty="0" smtClean="0">
                <a:solidFill>
                  <a:prstClr val="black"/>
                </a:solidFill>
              </a:rPr>
              <a:t>Kestävä kulutus on hyvän</a:t>
            </a:r>
          </a:p>
          <a:p>
            <a:r>
              <a:rPr lang="fi-FI" sz="3600" b="1" dirty="0" smtClean="0">
                <a:solidFill>
                  <a:prstClr val="black"/>
                </a:solidFill>
              </a:rPr>
              <a:t>elämän edellytys ja sen keskeinen</a:t>
            </a:r>
          </a:p>
          <a:p>
            <a:r>
              <a:rPr lang="fi-FI" sz="3600" b="1" dirty="0" smtClean="0">
                <a:solidFill>
                  <a:prstClr val="black"/>
                </a:solidFill>
              </a:rPr>
              <a:t>määrittäjä: </a:t>
            </a:r>
          </a:p>
          <a:p>
            <a:endParaRPr lang="fi-FI" sz="3600" b="1" dirty="0">
              <a:solidFill>
                <a:prstClr val="black"/>
              </a:solidFill>
            </a:endParaRPr>
          </a:p>
          <a:p>
            <a:r>
              <a:rPr lang="fi-FI" sz="3600" b="1" dirty="0" smtClean="0">
                <a:solidFill>
                  <a:prstClr val="black"/>
                </a:solidFill>
              </a:rPr>
              <a:t>Mitkä tekijät vaikuttavat siihen,</a:t>
            </a:r>
          </a:p>
          <a:p>
            <a:r>
              <a:rPr lang="fi-FI" sz="3600" b="1" dirty="0" smtClean="0">
                <a:solidFill>
                  <a:prstClr val="black"/>
                </a:solidFill>
              </a:rPr>
              <a:t>että 50 vuoden eliniän ennuste </a:t>
            </a:r>
          </a:p>
          <a:p>
            <a:r>
              <a:rPr lang="fi-FI" sz="3600" b="1" dirty="0" smtClean="0">
                <a:solidFill>
                  <a:prstClr val="black"/>
                </a:solidFill>
              </a:rPr>
              <a:t>muuttuu 90 vuoden ennusteeksi?</a:t>
            </a:r>
            <a:r>
              <a:rPr lang="fi-FI" sz="3600" b="1" dirty="0" smtClean="0">
                <a:solidFill>
                  <a:prstClr val="black"/>
                </a:solidFill>
              </a:rPr>
              <a:t> </a:t>
            </a:r>
            <a:endParaRPr lang="fi-FI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5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Kansan </a:t>
            </a:r>
            <a:r>
              <a:rPr lang="fi-FI" dirty="0" smtClean="0"/>
              <a:t>terveys: Suomi vain keskitasoa? </a:t>
            </a:r>
            <a:endParaRPr lang="fi-FI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045" y="1825624"/>
            <a:ext cx="9312298" cy="4838505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6716389" y="3099250"/>
            <a:ext cx="45719" cy="3722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18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811" y="1360219"/>
            <a:ext cx="7929197" cy="50737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7990" y="103578"/>
            <a:ext cx="112503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b="1" dirty="0" smtClean="0">
                <a:solidFill>
                  <a:prstClr val="black"/>
                </a:solidFill>
              </a:rPr>
              <a:t>Luottamus tulevaisuuteen vaikuttaa eliniän ennusteeseen</a:t>
            </a:r>
          </a:p>
          <a:p>
            <a:r>
              <a:rPr lang="fi-FI" sz="3600" b="1" dirty="0" smtClean="0">
                <a:solidFill>
                  <a:prstClr val="black"/>
                </a:solidFill>
              </a:rPr>
              <a:t>(= hyvän elämän edellytyksiin) paljon enemmän kuin </a:t>
            </a:r>
            <a:endParaRPr lang="fi-FI" sz="3600" b="1" dirty="0" smtClean="0">
              <a:solidFill>
                <a:prstClr val="black"/>
              </a:solidFill>
            </a:endParaRPr>
          </a:p>
          <a:p>
            <a:r>
              <a:rPr lang="fi-FI" sz="3600" b="1" dirty="0" smtClean="0">
                <a:solidFill>
                  <a:prstClr val="black"/>
                </a:solidFill>
              </a:rPr>
              <a:t>kolesterolitaso  </a:t>
            </a:r>
            <a:endParaRPr lang="fi-FI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342" y="264701"/>
            <a:ext cx="4899074" cy="6220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3154" y="2370966"/>
            <a:ext cx="48147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smtClean="0">
                <a:solidFill>
                  <a:prstClr val="black"/>
                </a:solidFill>
              </a:rPr>
              <a:t>Vähiten koulutettujen </a:t>
            </a:r>
          </a:p>
          <a:p>
            <a:r>
              <a:rPr lang="fi-FI" sz="2400" b="1" dirty="0" smtClean="0">
                <a:solidFill>
                  <a:prstClr val="black"/>
                </a:solidFill>
              </a:rPr>
              <a:t>”luottamus tulevaisuuteen”</a:t>
            </a:r>
          </a:p>
          <a:p>
            <a:r>
              <a:rPr lang="fi-FI" sz="2400" b="1" dirty="0" smtClean="0">
                <a:solidFill>
                  <a:prstClr val="black"/>
                </a:solidFill>
              </a:rPr>
              <a:t>nostaa odotettavissa olevaa elinikää</a:t>
            </a:r>
          </a:p>
          <a:p>
            <a:r>
              <a:rPr lang="fi-FI" sz="2400" b="1" dirty="0" smtClean="0">
                <a:solidFill>
                  <a:prstClr val="black"/>
                </a:solidFill>
              </a:rPr>
              <a:t>dramaattisesti </a:t>
            </a:r>
          </a:p>
          <a:p>
            <a:r>
              <a:rPr lang="fi-FI" sz="2400" b="1" dirty="0" smtClean="0">
                <a:solidFill>
                  <a:prstClr val="black"/>
                </a:solidFill>
              </a:rPr>
              <a:t>(</a:t>
            </a:r>
            <a:r>
              <a:rPr lang="fi-FI" sz="2400" b="1" dirty="0" err="1" smtClean="0">
                <a:solidFill>
                  <a:prstClr val="black"/>
                </a:solidFill>
              </a:rPr>
              <a:t>THL&amp;Duodecim</a:t>
            </a:r>
            <a:r>
              <a:rPr lang="fi-FI" sz="2400" b="1" dirty="0" smtClean="0">
                <a:solidFill>
                  <a:prstClr val="black"/>
                </a:solidFill>
              </a:rPr>
              <a:t>: Elämä pelissä) </a:t>
            </a:r>
            <a:endParaRPr lang="fi-FI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82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83" y="0"/>
            <a:ext cx="10467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6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054" y="0"/>
            <a:ext cx="8820443" cy="675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7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55" y="2360833"/>
            <a:ext cx="10600975" cy="42871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217" y="0"/>
            <a:ext cx="6523202" cy="2171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0580"/>
            <a:ext cx="5405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smtClean="0"/>
              <a:t>Kumpi on tärkeämpää pessimismin </a:t>
            </a:r>
          </a:p>
          <a:p>
            <a:r>
              <a:rPr lang="fi-FI" sz="2400" b="1" dirty="0" smtClean="0"/>
              <a:t>vähentäminen vai optimismin </a:t>
            </a:r>
          </a:p>
          <a:p>
            <a:r>
              <a:rPr lang="fi-FI" sz="2400" b="1" dirty="0" smtClean="0"/>
              <a:t>lisääminen? Kansanterveyden </a:t>
            </a:r>
          </a:p>
          <a:p>
            <a:r>
              <a:rPr lang="fi-FI" sz="2400" b="1" dirty="0" smtClean="0"/>
              <a:t>näkökulmasta pessimismin poistaminen!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107837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29" y="179008"/>
            <a:ext cx="11089460" cy="1325563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KANSANTERVEYDEN &amp; KANSANTALOUDEN  TULEVAISUUTTA RAKENNETAAN MERKITYKSELLISILLÄ MIELIKUVILLA 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794" y="1979374"/>
            <a:ext cx="5999570" cy="4737016"/>
          </a:xfrm>
        </p:spPr>
        <p:txBody>
          <a:bodyPr>
            <a:normAutofit fontScale="70000" lnSpcReduction="20000"/>
          </a:bodyPr>
          <a:lstStyle/>
          <a:p>
            <a:pPr marL="342900" lvl="0" indent="-342900" fontAlgn="base">
              <a:lnSpc>
                <a:spcPct val="170000"/>
              </a:lnSpc>
              <a:spcBef>
                <a:spcPct val="20000"/>
              </a:spcBef>
              <a:buFontTx/>
              <a:buChar char="•"/>
            </a:pPr>
            <a:r>
              <a:rPr lang="en-US" dirty="0" err="1">
                <a:solidFill>
                  <a:srgbClr val="000000"/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Polak</a:t>
            </a:r>
            <a:r>
              <a:rPr lang="en-US" dirty="0">
                <a:solidFill>
                  <a:srgbClr val="000000"/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 F. (1973): </a:t>
            </a:r>
            <a:r>
              <a:rPr lang="en-US" dirty="0">
                <a:solidFill>
                  <a:srgbClr val="FF0000"/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The Image of the Future</a:t>
            </a:r>
            <a:r>
              <a:rPr lang="en-US" dirty="0">
                <a:solidFill>
                  <a:srgbClr val="000000"/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. Elsevier Scientific Publishing, Amsterdam. (</a:t>
            </a:r>
            <a:r>
              <a:rPr lang="en-US" dirty="0" err="1">
                <a:solidFill>
                  <a:srgbClr val="000000"/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vrt</a:t>
            </a:r>
            <a:r>
              <a:rPr lang="en-US" dirty="0">
                <a:solidFill>
                  <a:srgbClr val="000000"/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. Victor Frankl) </a:t>
            </a:r>
            <a:endParaRPr lang="fi-FI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70000"/>
              </a:lnSpc>
              <a:spcBef>
                <a:spcPct val="20000"/>
              </a:spcBef>
              <a:buFontTx/>
              <a:buChar char="•"/>
            </a:pPr>
            <a:r>
              <a:rPr lang="en-US" dirty="0" err="1">
                <a:solidFill>
                  <a:srgbClr val="000000"/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Fenn</a:t>
            </a:r>
            <a:r>
              <a:rPr lang="en-US" dirty="0">
                <a:solidFill>
                  <a:srgbClr val="000000"/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 J., </a:t>
            </a:r>
            <a:r>
              <a:rPr lang="en-US" dirty="0" err="1">
                <a:solidFill>
                  <a:srgbClr val="000000"/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Raskino</a:t>
            </a:r>
            <a:r>
              <a:rPr lang="en-US" dirty="0">
                <a:solidFill>
                  <a:srgbClr val="000000"/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. M.  2008. </a:t>
            </a:r>
            <a:r>
              <a:rPr lang="en-US" dirty="0">
                <a:solidFill>
                  <a:srgbClr val="FF0000"/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Mastering </a:t>
            </a:r>
            <a:r>
              <a:rPr lang="en-US" dirty="0" smtClean="0">
                <a:solidFill>
                  <a:srgbClr val="FF0000"/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the </a:t>
            </a:r>
            <a:r>
              <a:rPr lang="en-US" dirty="0">
                <a:solidFill>
                  <a:srgbClr val="FF0000"/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hype cycle</a:t>
            </a:r>
            <a:r>
              <a:rPr lang="en-US" dirty="0">
                <a:solidFill>
                  <a:srgbClr val="000000"/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. How to choose the right innovation at the right time. </a:t>
            </a:r>
            <a:r>
              <a:rPr lang="fi-FI" dirty="0">
                <a:solidFill>
                  <a:srgbClr val="000000"/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Boston: Harvard Business Press. </a:t>
            </a:r>
            <a:endParaRPr lang="fi-FI" dirty="0" smtClean="0">
              <a:solidFill>
                <a:srgbClr val="000000"/>
              </a:solidFill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lvl="0">
              <a:lnSpc>
                <a:spcPct val="170000"/>
              </a:lnSpc>
            </a:pPr>
            <a:r>
              <a:rPr lang="fi-FI" dirty="0" err="1" smtClean="0">
                <a:solidFill>
                  <a:prstClr val="black"/>
                </a:solidFill>
              </a:rPr>
              <a:t>Beckert</a:t>
            </a:r>
            <a:r>
              <a:rPr lang="fi-FI" dirty="0" smtClean="0">
                <a:solidFill>
                  <a:prstClr val="black"/>
                </a:solidFill>
              </a:rPr>
              <a:t>, J. (2016) </a:t>
            </a:r>
            <a:r>
              <a:rPr lang="fi-FI" dirty="0" err="1" smtClean="0">
                <a:solidFill>
                  <a:srgbClr val="FF0000"/>
                </a:solidFill>
              </a:rPr>
              <a:t>Imaging</a:t>
            </a:r>
            <a:r>
              <a:rPr lang="fi-FI" dirty="0" smtClean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Futures</a:t>
            </a:r>
            <a:r>
              <a:rPr lang="fi-FI" dirty="0">
                <a:solidFill>
                  <a:prstClr val="black"/>
                </a:solidFill>
              </a:rPr>
              <a:t>. </a:t>
            </a:r>
            <a:r>
              <a:rPr lang="fi-FI" dirty="0" err="1">
                <a:solidFill>
                  <a:prstClr val="black"/>
                </a:solidFill>
              </a:rPr>
              <a:t>Fictional</a:t>
            </a:r>
            <a:r>
              <a:rPr lang="fi-FI" dirty="0">
                <a:solidFill>
                  <a:prstClr val="black"/>
                </a:solidFill>
              </a:rPr>
              <a:t> </a:t>
            </a:r>
            <a:r>
              <a:rPr lang="fi-FI" dirty="0" err="1">
                <a:solidFill>
                  <a:prstClr val="black"/>
                </a:solidFill>
              </a:rPr>
              <a:t>expectations</a:t>
            </a:r>
            <a:r>
              <a:rPr lang="fi-FI" dirty="0">
                <a:solidFill>
                  <a:prstClr val="black"/>
                </a:solidFill>
              </a:rPr>
              <a:t> and </a:t>
            </a:r>
            <a:r>
              <a:rPr lang="fi-FI" dirty="0" err="1">
                <a:solidFill>
                  <a:prstClr val="black"/>
                </a:solidFill>
              </a:rPr>
              <a:t>capitalist</a:t>
            </a:r>
            <a:r>
              <a:rPr lang="fi-FI" dirty="0">
                <a:solidFill>
                  <a:prstClr val="black"/>
                </a:solidFill>
              </a:rPr>
              <a:t> </a:t>
            </a:r>
            <a:r>
              <a:rPr lang="fi-FI" dirty="0" err="1" smtClean="0">
                <a:solidFill>
                  <a:prstClr val="black"/>
                </a:solidFill>
              </a:rPr>
              <a:t>dynamics</a:t>
            </a:r>
            <a:r>
              <a:rPr lang="fi-FI" dirty="0" smtClean="0">
                <a:solidFill>
                  <a:prstClr val="black"/>
                </a:solidFill>
              </a:rPr>
              <a:t>. Cambridge: Harvard </a:t>
            </a:r>
            <a:r>
              <a:rPr lang="fi-FI" dirty="0" err="1" smtClean="0">
                <a:solidFill>
                  <a:prstClr val="black"/>
                </a:solidFill>
              </a:rPr>
              <a:t>University</a:t>
            </a:r>
            <a:r>
              <a:rPr lang="fi-FI" dirty="0" smtClean="0">
                <a:solidFill>
                  <a:prstClr val="black"/>
                </a:solidFill>
              </a:rPr>
              <a:t> Press </a:t>
            </a:r>
            <a:endParaRPr lang="fi-FI" dirty="0">
              <a:solidFill>
                <a:prstClr val="black"/>
              </a:solidFill>
            </a:endParaRPr>
          </a:p>
          <a:p>
            <a:pPr marL="342900" lvl="0" indent="-342900" fontAlgn="base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endParaRPr lang="fi-FI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i-FI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263" y="1569307"/>
            <a:ext cx="3553828" cy="484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6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414" y="114196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i-FI" sz="5400" b="1" dirty="0" smtClean="0"/>
              <a:t>”</a:t>
            </a:r>
            <a:r>
              <a:rPr lang="fi-FI" sz="5400" b="1" dirty="0" err="1" smtClean="0"/>
              <a:t>Catching</a:t>
            </a:r>
            <a:r>
              <a:rPr lang="fi-FI" sz="5400" b="1" dirty="0" smtClean="0"/>
              <a:t> </a:t>
            </a:r>
            <a:r>
              <a:rPr lang="fi-FI" sz="5400" b="1" dirty="0" err="1" smtClean="0"/>
              <a:t>up</a:t>
            </a:r>
            <a:r>
              <a:rPr lang="fi-FI" sz="5400" b="1" dirty="0" smtClean="0"/>
              <a:t>” – Piilaakso johtavana</a:t>
            </a:r>
            <a:br>
              <a:rPr lang="fi-FI" sz="5400" b="1" dirty="0" smtClean="0"/>
            </a:br>
            <a:r>
              <a:rPr lang="fi-FI" sz="5400" b="1" dirty="0" smtClean="0"/>
              <a:t> kuvitteluvoimana  </a:t>
            </a:r>
            <a:br>
              <a:rPr lang="fi-FI" sz="5400" b="1" dirty="0" smtClean="0"/>
            </a:br>
            <a:r>
              <a:rPr lang="fi-FI" sz="5400" dirty="0"/>
              <a:t/>
            </a:r>
            <a:br>
              <a:rPr lang="fi-FI" sz="5400" dirty="0"/>
            </a:br>
            <a:r>
              <a:rPr lang="fi-FI" sz="5400" dirty="0" smtClean="0"/>
              <a:t/>
            </a:r>
            <a:br>
              <a:rPr lang="fi-FI" sz="5400" dirty="0" smtClean="0"/>
            </a:br>
            <a:endParaRPr lang="fi-FI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414" y="2360304"/>
            <a:ext cx="10515600" cy="4351338"/>
          </a:xfrm>
        </p:spPr>
        <p:txBody>
          <a:bodyPr>
            <a:normAutofit/>
          </a:bodyPr>
          <a:lstStyle/>
          <a:p>
            <a:r>
              <a:rPr lang="fi-FI" dirty="0" smtClean="0"/>
              <a:t>’</a:t>
            </a:r>
            <a:r>
              <a:rPr lang="fi-FI" dirty="0" err="1" smtClean="0"/>
              <a:t>Match</a:t>
            </a:r>
            <a:r>
              <a:rPr lang="fi-FI" dirty="0" smtClean="0"/>
              <a:t> </a:t>
            </a:r>
            <a:r>
              <a:rPr lang="fi-FI" dirty="0" err="1" smtClean="0"/>
              <a:t>making</a:t>
            </a:r>
            <a:r>
              <a:rPr lang="fi-FI" dirty="0" smtClean="0"/>
              <a:t>’ </a:t>
            </a:r>
            <a:r>
              <a:rPr lang="fi-FI" dirty="0"/>
              <a:t>(Google, Facebook) </a:t>
            </a:r>
          </a:p>
          <a:p>
            <a:r>
              <a:rPr lang="fi-FI" dirty="0" smtClean="0"/>
              <a:t>’</a:t>
            </a:r>
            <a:r>
              <a:rPr lang="fi-FI" dirty="0" err="1" smtClean="0"/>
              <a:t>Audience</a:t>
            </a:r>
            <a:r>
              <a:rPr lang="fi-FI" dirty="0" smtClean="0"/>
              <a:t> Building’ </a:t>
            </a:r>
            <a:r>
              <a:rPr lang="fi-FI" dirty="0"/>
              <a:t>(Google, Facebook)</a:t>
            </a:r>
          </a:p>
          <a:p>
            <a:r>
              <a:rPr lang="fi-FI" dirty="0" smtClean="0"/>
              <a:t>’</a:t>
            </a:r>
            <a:r>
              <a:rPr lang="fi-FI" dirty="0" err="1" smtClean="0"/>
              <a:t>Frictionless</a:t>
            </a:r>
            <a:r>
              <a:rPr lang="fi-FI" dirty="0" smtClean="0"/>
              <a:t>’ (Amazon)</a:t>
            </a:r>
          </a:p>
          <a:p>
            <a:r>
              <a:rPr lang="fi-FI" dirty="0" smtClean="0"/>
              <a:t>’Magic </a:t>
            </a:r>
            <a:r>
              <a:rPr lang="fi-FI" dirty="0" err="1" smtClean="0"/>
              <a:t>user</a:t>
            </a:r>
            <a:r>
              <a:rPr lang="fi-FI" dirty="0" smtClean="0"/>
              <a:t> </a:t>
            </a:r>
            <a:r>
              <a:rPr lang="fi-FI" dirty="0" err="1" smtClean="0"/>
              <a:t>experience</a:t>
            </a:r>
            <a:r>
              <a:rPr lang="fi-FI" dirty="0" smtClean="0"/>
              <a:t>’ (Apple)</a:t>
            </a:r>
          </a:p>
          <a:p>
            <a:r>
              <a:rPr lang="fi-FI" dirty="0" err="1" smtClean="0"/>
              <a:t>Personalized</a:t>
            </a:r>
            <a:r>
              <a:rPr lang="fi-FI" dirty="0" smtClean="0"/>
              <a:t> (Health, Finance, Media)</a:t>
            </a:r>
          </a:p>
          <a:p>
            <a:r>
              <a:rPr lang="fi-FI" dirty="0" smtClean="0"/>
              <a:t>Machine </a:t>
            </a:r>
            <a:r>
              <a:rPr lang="fi-FI" dirty="0" err="1" smtClean="0"/>
              <a:t>learning</a:t>
            </a:r>
            <a:r>
              <a:rPr lang="fi-FI" dirty="0" smtClean="0"/>
              <a:t> &amp; AI, </a:t>
            </a:r>
            <a:r>
              <a:rPr lang="fi-FI" dirty="0" err="1" smtClean="0"/>
              <a:t>cloud</a:t>
            </a:r>
            <a:r>
              <a:rPr lang="fi-FI" dirty="0" smtClean="0"/>
              <a:t> </a:t>
            </a:r>
            <a:r>
              <a:rPr lang="fi-FI" dirty="0" err="1" smtClean="0"/>
              <a:t>computing</a:t>
            </a:r>
            <a:endParaRPr lang="fi-FI" dirty="0" smtClean="0"/>
          </a:p>
          <a:p>
            <a:r>
              <a:rPr lang="fi-FI" dirty="0" err="1" smtClean="0"/>
              <a:t>Augmented</a:t>
            </a:r>
            <a:r>
              <a:rPr lang="fi-FI" dirty="0" smtClean="0"/>
              <a:t>, </a:t>
            </a:r>
            <a:r>
              <a:rPr lang="fi-FI" dirty="0" err="1" smtClean="0"/>
              <a:t>mixed</a:t>
            </a:r>
            <a:r>
              <a:rPr lang="fi-FI" dirty="0" smtClean="0"/>
              <a:t> and </a:t>
            </a:r>
            <a:r>
              <a:rPr lang="fi-FI" dirty="0" err="1" smtClean="0"/>
              <a:t>virtual</a:t>
            </a:r>
            <a:r>
              <a:rPr lang="fi-FI" dirty="0" smtClean="0"/>
              <a:t> </a:t>
            </a:r>
            <a:r>
              <a:rPr lang="fi-FI" dirty="0" err="1" smtClean="0"/>
              <a:t>reality</a:t>
            </a:r>
            <a:r>
              <a:rPr lang="fi-FI" dirty="0" smtClean="0"/>
              <a:t> </a:t>
            </a:r>
          </a:p>
          <a:p>
            <a:r>
              <a:rPr lang="fi-FI" dirty="0" smtClean="0"/>
              <a:t>SF: ”</a:t>
            </a:r>
            <a:r>
              <a:rPr lang="fi-FI" dirty="0" err="1" smtClean="0"/>
              <a:t>Mobility</a:t>
            </a:r>
            <a:r>
              <a:rPr lang="fi-FI" dirty="0" smtClean="0"/>
              <a:t> as a </a:t>
            </a:r>
            <a:r>
              <a:rPr lang="fi-FI" dirty="0" err="1" smtClean="0"/>
              <a:t>service</a:t>
            </a:r>
            <a:r>
              <a:rPr lang="fi-FI" dirty="0" smtClean="0"/>
              <a:t>”; ”My data”…</a:t>
            </a:r>
          </a:p>
          <a:p>
            <a:endParaRPr lang="fi-FI" dirty="0" smtClean="0"/>
          </a:p>
          <a:p>
            <a:endParaRPr lang="fi-FI" dirty="0" smtClean="0"/>
          </a:p>
          <a:p>
            <a:endParaRPr lang="fi-FI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501" y="819084"/>
            <a:ext cx="3754704" cy="563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8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apital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60350"/>
            <a:ext cx="4597400" cy="5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6024563" y="6237288"/>
            <a:ext cx="4339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000" b="1" dirty="0" err="1">
                <a:solidFill>
                  <a:srgbClr val="FF0000"/>
                </a:solidFill>
              </a:rPr>
              <a:t>Pyramid</a:t>
            </a:r>
            <a:r>
              <a:rPr lang="fi-FI" sz="2000" b="1" dirty="0">
                <a:solidFill>
                  <a:srgbClr val="FF0000"/>
                </a:solidFill>
              </a:rPr>
              <a:t> of </a:t>
            </a:r>
            <a:r>
              <a:rPr lang="fi-FI" sz="2000" b="1" dirty="0" err="1">
                <a:solidFill>
                  <a:srgbClr val="FF0000"/>
                </a:solidFill>
              </a:rPr>
              <a:t>capitalist</a:t>
            </a:r>
            <a:r>
              <a:rPr lang="fi-FI" sz="2000" b="1" dirty="0">
                <a:solidFill>
                  <a:srgbClr val="FF0000"/>
                </a:solidFill>
              </a:rPr>
              <a:t> </a:t>
            </a:r>
            <a:r>
              <a:rPr lang="fi-FI" sz="2000" b="1" dirty="0" err="1">
                <a:solidFill>
                  <a:srgbClr val="FF0000"/>
                </a:solidFill>
              </a:rPr>
              <a:t>system</a:t>
            </a:r>
            <a:r>
              <a:rPr lang="fi-FI" sz="2000" b="1" dirty="0">
                <a:solidFill>
                  <a:srgbClr val="FF0000"/>
                </a:solidFill>
              </a:rPr>
              <a:t>, 1911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1541019" y="404814"/>
            <a:ext cx="3967753" cy="683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400" b="1" dirty="0">
                <a:solidFill>
                  <a:srgbClr val="FFFFFF"/>
                </a:solidFill>
              </a:rPr>
              <a:t>Finanssikriisi</a:t>
            </a:r>
            <a:r>
              <a:rPr lang="fi-FI" b="1" dirty="0">
                <a:solidFill>
                  <a:srgbClr val="FFFFFF"/>
                </a:solidFill>
              </a:rPr>
              <a:t>  </a:t>
            </a:r>
            <a:r>
              <a:rPr lang="fi-FI" b="1" dirty="0" smtClean="0">
                <a:solidFill>
                  <a:srgbClr val="FFFFFF"/>
                </a:solidFill>
              </a:rPr>
              <a:t>nosti </a:t>
            </a:r>
            <a:r>
              <a:rPr lang="fi-FI" b="1" dirty="0">
                <a:solidFill>
                  <a:srgbClr val="FFFFFF"/>
                </a:solidFill>
              </a:rPr>
              <a:t>esiin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b="1" dirty="0">
                <a:solidFill>
                  <a:srgbClr val="FFFFFF"/>
                </a:solidFill>
              </a:rPr>
              <a:t>peruskysymyksen </a:t>
            </a:r>
            <a:r>
              <a:rPr lang="fi-FI" b="1" dirty="0">
                <a:solidFill>
                  <a:srgbClr val="FF0000"/>
                </a:solidFill>
              </a:rPr>
              <a:t>globaalin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b="1" dirty="0">
                <a:solidFill>
                  <a:srgbClr val="FF0000"/>
                </a:solidFill>
              </a:rPr>
              <a:t>arvonmuodostuksen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b="1" dirty="0">
                <a:solidFill>
                  <a:srgbClr val="FF0000"/>
                </a:solidFill>
              </a:rPr>
              <a:t>logiikasta: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i-FI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b="1" dirty="0">
                <a:solidFill>
                  <a:srgbClr val="FFFFFF"/>
                </a:solidFill>
              </a:rPr>
              <a:t>- Mitä tulee kuluttaja-vetoisen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b="1" dirty="0">
                <a:solidFill>
                  <a:srgbClr val="FFFFFF"/>
                </a:solidFill>
              </a:rPr>
              <a:t>  finanssikapitalismin jälkeen?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i-FI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i-FI" b="1" dirty="0">
                <a:solidFill>
                  <a:srgbClr val="FFFFFF"/>
                </a:solidFill>
              </a:rPr>
              <a:t> ”Is </a:t>
            </a:r>
            <a:r>
              <a:rPr lang="fi-FI" b="1" dirty="0" err="1">
                <a:solidFill>
                  <a:srgbClr val="FFFFFF"/>
                </a:solidFill>
              </a:rPr>
              <a:t>trillion</a:t>
            </a:r>
            <a:r>
              <a:rPr lang="fi-FI" b="1" dirty="0">
                <a:solidFill>
                  <a:srgbClr val="FFFFFF"/>
                </a:solidFill>
              </a:rPr>
              <a:t> the new </a:t>
            </a:r>
            <a:r>
              <a:rPr lang="fi-FI" b="1" dirty="0" err="1">
                <a:solidFill>
                  <a:srgbClr val="FFFFFF"/>
                </a:solidFill>
              </a:rPr>
              <a:t>billion</a:t>
            </a:r>
            <a:r>
              <a:rPr lang="fi-FI" b="1" dirty="0">
                <a:solidFill>
                  <a:srgbClr val="FFFFFF"/>
                </a:solidFill>
              </a:rPr>
              <a:t>”?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fi-FI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i-FI" b="1" dirty="0">
                <a:solidFill>
                  <a:srgbClr val="FFFFFF"/>
                </a:solidFill>
              </a:rPr>
              <a:t> Kuka ja ketkä valaisevat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b="1" dirty="0">
                <a:solidFill>
                  <a:srgbClr val="FFFFFF"/>
                </a:solidFill>
              </a:rPr>
              <a:t>  tien maanjäristyksen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b="1" dirty="0">
                <a:solidFill>
                  <a:srgbClr val="FFFFFF"/>
                </a:solidFill>
              </a:rPr>
              <a:t>  jälkeiseen tulevaisuuteen? </a:t>
            </a:r>
            <a:r>
              <a:rPr lang="fi-FI" dirty="0">
                <a:solidFill>
                  <a:srgbClr val="FFFFFF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i-FI" dirty="0">
              <a:solidFill>
                <a:srgbClr val="FFFFFF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i-FI" b="1" dirty="0">
                <a:solidFill>
                  <a:srgbClr val="FFFFFF"/>
                </a:solidFill>
              </a:rPr>
              <a:t>Uudet ja vanhat kohtalon-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b="1" dirty="0">
                <a:solidFill>
                  <a:srgbClr val="FFFFFF"/>
                </a:solidFill>
              </a:rPr>
              <a:t>     yhteydet (palomuurittaminen)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b="1" dirty="0">
                <a:solidFill>
                  <a:srgbClr val="FFFFFF"/>
                </a:solidFill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i-FI" b="1" dirty="0">
                <a:solidFill>
                  <a:srgbClr val="FFFFFF"/>
                </a:solidFill>
              </a:rPr>
              <a:t>”Välttämättömät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b="1" dirty="0">
                <a:solidFill>
                  <a:srgbClr val="FFFFFF"/>
                </a:solidFill>
              </a:rPr>
              <a:t>     rakenneuudistukset ja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b="1" dirty="0">
                <a:solidFill>
                  <a:srgbClr val="FFFFFF"/>
                </a:solidFill>
              </a:rPr>
              <a:t>     kriisitietoisuuden tarve”  vs.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i-FI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b="1" dirty="0">
                <a:solidFill>
                  <a:srgbClr val="FFFFFF"/>
                </a:solidFill>
              </a:rPr>
              <a:t>      </a:t>
            </a:r>
            <a:r>
              <a:rPr lang="fi-FI" b="1" dirty="0" smtClean="0">
                <a:solidFill>
                  <a:srgbClr val="FF0000"/>
                </a:solidFill>
              </a:rPr>
              <a:t>”vastuullinen markkinatalous </a:t>
            </a:r>
            <a:r>
              <a:rPr lang="fi-FI" b="1" dirty="0">
                <a:solidFill>
                  <a:srgbClr val="FF0000"/>
                </a:solidFill>
              </a:rPr>
              <a:t>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i-FI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dirty="0">
                <a:solidFill>
                  <a:srgbClr val="000000"/>
                </a:solidFill>
              </a:rPr>
              <a:t> 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0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41" y="186665"/>
            <a:ext cx="3133725" cy="4752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926" y="113836"/>
            <a:ext cx="4241619" cy="64048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720" y="5251731"/>
            <a:ext cx="62671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smtClean="0">
                <a:solidFill>
                  <a:prstClr val="black"/>
                </a:solidFill>
              </a:rPr>
              <a:t>Miksi teknologian kehitystä voi</a:t>
            </a:r>
          </a:p>
          <a:p>
            <a:r>
              <a:rPr lang="fi-FI" sz="2400" b="1" dirty="0" smtClean="0">
                <a:solidFill>
                  <a:prstClr val="black"/>
                </a:solidFill>
              </a:rPr>
              <a:t>ohjata ja edistää mielikuvituksella </a:t>
            </a:r>
          </a:p>
          <a:p>
            <a:r>
              <a:rPr lang="fi-FI" sz="2400" b="1" dirty="0" smtClean="0">
                <a:solidFill>
                  <a:prstClr val="black"/>
                </a:solidFill>
              </a:rPr>
              <a:t>mutta taloutta tai hyvinvoivaa yhteiskuntaa ei? </a:t>
            </a:r>
            <a:endParaRPr lang="fi-FI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38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710" y="1"/>
            <a:ext cx="4577291" cy="6865937"/>
          </a:xfrm>
          <a:prstGeom prst="rect">
            <a:avLst/>
          </a:prstGeom>
        </p:spPr>
      </p:pic>
      <p:sp>
        <p:nvSpPr>
          <p:cNvPr id="7" name="Otsikko 6"/>
          <p:cNvSpPr>
            <a:spLocks noGrp="1"/>
          </p:cNvSpPr>
          <p:nvPr>
            <p:ph type="title" idx="4294967295"/>
          </p:nvPr>
        </p:nvSpPr>
        <p:spPr>
          <a:xfrm>
            <a:off x="258945" y="4429952"/>
            <a:ext cx="5659960" cy="1162050"/>
          </a:xfrm>
        </p:spPr>
        <p:txBody>
          <a:bodyPr>
            <a:normAutofit fontScale="90000"/>
          </a:bodyPr>
          <a:lstStyle/>
          <a:p>
            <a:r>
              <a:rPr lang="fi-FI" b="1" dirty="0" smtClean="0">
                <a:solidFill>
                  <a:srgbClr val="FF0000"/>
                </a:solidFill>
              </a:rPr>
              <a:t>Suomen selviytymisresepti?</a:t>
            </a:r>
            <a:br>
              <a:rPr lang="fi-FI" b="1" dirty="0" smtClean="0">
                <a:solidFill>
                  <a:srgbClr val="FF0000"/>
                </a:solidFill>
              </a:rPr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Kapeneva toimintaorientaatio:  </a:t>
            </a: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>-</a:t>
            </a:r>
            <a:r>
              <a:rPr lang="fi-FI" dirty="0" err="1" smtClean="0"/>
              <a:t>JäIjittelyä</a:t>
            </a:r>
            <a:r>
              <a:rPr lang="fi-FI" dirty="0" smtClean="0"/>
              <a:t> </a:t>
            </a:r>
            <a:br>
              <a:rPr lang="fi-FI" dirty="0" smtClean="0"/>
            </a:br>
            <a:r>
              <a:rPr lang="fi-FI" dirty="0" smtClean="0"/>
              <a:t>-Epävarmuuden</a:t>
            </a:r>
            <a:br>
              <a:rPr lang="fi-FI" dirty="0" smtClean="0"/>
            </a:br>
            <a:r>
              <a:rPr lang="fi-FI" dirty="0" smtClean="0"/>
              <a:t>välttämistä</a:t>
            </a:r>
            <a:br>
              <a:rPr lang="fi-FI" dirty="0" smtClean="0"/>
            </a:br>
            <a:r>
              <a:rPr lang="fi-FI" dirty="0" smtClean="0"/>
              <a:t>-Väritöntä ja riskitöntä</a:t>
            </a:r>
            <a:br>
              <a:rPr lang="fi-FI" dirty="0" smtClean="0"/>
            </a:br>
            <a:r>
              <a:rPr lang="fi-FI" dirty="0" smtClean="0"/>
              <a:t>-Vaihtoehdotonta  </a:t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  </a:t>
            </a:r>
            <a:br>
              <a:rPr lang="fi-FI" dirty="0" smtClean="0"/>
            </a:br>
            <a:r>
              <a:rPr lang="fi-FI" dirty="0" smtClean="0"/>
              <a:t> </a:t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126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8704" y="303939"/>
            <a:ext cx="5893296" cy="3545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48397"/>
            <a:ext cx="7067364" cy="35177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4467" y="954860"/>
            <a:ext cx="5372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400" dirty="0" smtClean="0">
                <a:solidFill>
                  <a:prstClr val="black"/>
                </a:solidFill>
              </a:rPr>
              <a:t>Hyvinvointitalous?</a:t>
            </a:r>
            <a:endParaRPr lang="fi-FI" sz="5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4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33375"/>
            <a:ext cx="337185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4800"/>
            <a:ext cx="44196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1752601" y="5105401"/>
            <a:ext cx="87270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”Ovatko mökkeily, oravat ja tiaiset  'oikeesti' suomalaisten tätä </a:t>
            </a:r>
          </a:p>
          <a:p>
            <a:r>
              <a:rPr lang="fi-FI" altLang="fi-FI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päivää. Minulle ne ovat - siitä todisteena liitteenä olevat kuvat” </a:t>
            </a:r>
          </a:p>
        </p:txBody>
      </p:sp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5851526" y="3851275"/>
            <a:ext cx="3952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 sz="2400">
                <a:solidFill>
                  <a:prstClr val="black"/>
                </a:solidFill>
                <a:latin typeface="Times New Roman" panose="02020603050405020304" pitchFamily="18" charset="0"/>
              </a:rPr>
              <a:t>”Puhelinlangat laulaa Suomi”  </a:t>
            </a:r>
          </a:p>
        </p:txBody>
      </p:sp>
    </p:spTree>
    <p:extLst>
      <p:ext uri="{BB962C8B-B14F-4D97-AF65-F5344CB8AC3E}">
        <p14:creationId xmlns:p14="http://schemas.microsoft.com/office/powerpoint/2010/main" val="373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1654176" y="1"/>
            <a:ext cx="5407249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i-FI" altLang="fi-FI" sz="2400">
                <a:solidFill>
                  <a:srgbClr val="000000"/>
                </a:solidFill>
                <a:latin typeface="Times New Roman" panose="02020603050405020304" pitchFamily="18" charset="0"/>
              </a:rPr>
              <a:t>Milloin maailmanloppu tulee?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fi-FI" altLang="fi-FI" sz="2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i-FI" altLang="fi-FI" sz="2400">
                <a:solidFill>
                  <a:srgbClr val="000000"/>
                </a:solidFill>
                <a:latin typeface="Times New Roman" panose="02020603050405020304" pitchFamily="18" charset="0"/>
              </a:rPr>
              <a:t> Minun laskelmieni mukaan sen pitäisi </a:t>
            </a:r>
            <a:br>
              <a:rPr lang="fi-FI" altLang="fi-FI" sz="240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fi-FI" altLang="fi-FI" sz="2400">
                <a:solidFill>
                  <a:srgbClr val="000000"/>
                </a:solidFill>
                <a:latin typeface="Times New Roman" panose="02020603050405020304" pitchFamily="18" charset="0"/>
              </a:rPr>
              <a:t>  koskettaa maata lokakuun seitsemäntenä </a:t>
            </a:r>
            <a:br>
              <a:rPr lang="fi-FI" altLang="fi-FI" sz="240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fi-FI" altLang="fi-FI" sz="2400">
                <a:solidFill>
                  <a:srgbClr val="000000"/>
                </a:solidFill>
                <a:latin typeface="Times New Roman" panose="02020603050405020304" pitchFamily="18" charset="0"/>
              </a:rPr>
              <a:t>  päivänä klo 8.42 illalla. Mahdollisesti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i-FI" altLang="fi-FI" sz="2400">
                <a:solidFill>
                  <a:srgbClr val="000000"/>
                </a:solidFill>
                <a:latin typeface="Times New Roman" panose="02020603050405020304" pitchFamily="18" charset="0"/>
              </a:rPr>
              <a:t>  neljä sekuntia myöhemmin, </a:t>
            </a:r>
            <a:br>
              <a:rPr lang="fi-FI" altLang="fi-FI" sz="240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fi-FI" altLang="fi-FI" sz="2400">
                <a:solidFill>
                  <a:srgbClr val="000000"/>
                </a:solidFill>
                <a:latin typeface="Times New Roman" panose="02020603050405020304" pitchFamily="18" charset="0"/>
              </a:rPr>
              <a:t>  professori sanoi.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fi-FI" altLang="fi-FI" sz="2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i-FI" altLang="fi-FI" sz="2400">
                <a:solidFill>
                  <a:srgbClr val="000000"/>
                </a:solidFill>
                <a:latin typeface="Times New Roman" panose="02020603050405020304" pitchFamily="18" charset="0"/>
              </a:rPr>
              <a:t> Ja mitä silloin tapahtuu? Nipsu kysyi.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fi-FI" altLang="fi-FI" sz="2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i-FI" altLang="fi-FI" sz="2400">
                <a:solidFill>
                  <a:srgbClr val="000000"/>
                </a:solidFill>
                <a:latin typeface="Times New Roman" panose="02020603050405020304" pitchFamily="18" charset="0"/>
              </a:rPr>
              <a:t> Mitä tapahtuu? toisti professori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i-FI" altLang="fi-FI" sz="2400">
                <a:solidFill>
                  <a:srgbClr val="000000"/>
                </a:solidFill>
                <a:latin typeface="Times New Roman" panose="02020603050405020304" pitchFamily="18" charset="0"/>
              </a:rPr>
              <a:t>  hämmentyneenä?  Sitä minä en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i-FI" altLang="fi-FI" sz="2400">
                <a:solidFill>
                  <a:srgbClr val="000000"/>
                </a:solidFill>
                <a:latin typeface="Times New Roman" panose="02020603050405020304" pitchFamily="18" charset="0"/>
              </a:rPr>
              <a:t>  ole ajatellut. Mutta minä kirjoitan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i-FI" altLang="fi-FI" sz="2400">
                <a:solidFill>
                  <a:srgbClr val="000000"/>
                </a:solidFill>
                <a:latin typeface="Times New Roman" panose="02020603050405020304" pitchFamily="18" charset="0"/>
              </a:rPr>
              <a:t>  hyvin tarkasti  muistiin tapahtumien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i-FI" altLang="fi-FI" sz="2400">
                <a:solidFill>
                  <a:srgbClr val="000000"/>
                </a:solidFill>
                <a:latin typeface="Times New Roman" panose="02020603050405020304" pitchFamily="18" charset="0"/>
              </a:rPr>
              <a:t>  kulun.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fi-FI" altLang="fi-FI" sz="2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i-FI" altLang="fi-FI" sz="240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fi-FI" altLang="fi-FI" sz="2400" i="1">
                <a:solidFill>
                  <a:srgbClr val="000000"/>
                </a:solidFill>
                <a:latin typeface="Times New Roman" panose="02020603050405020304" pitchFamily="18" charset="0"/>
              </a:rPr>
              <a:t>Muumipeikko ja pyrstötähti,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i-FI" altLang="fi-FI" sz="2400">
                <a:solidFill>
                  <a:srgbClr val="000000"/>
                </a:solidFill>
                <a:latin typeface="Times New Roman" panose="02020603050405020304" pitchFamily="18" charset="0"/>
              </a:rPr>
              <a:t>Jansson, 1946, 74)   </a:t>
            </a:r>
          </a:p>
        </p:txBody>
      </p:sp>
      <p:pic>
        <p:nvPicPr>
          <p:cNvPr id="88067" name="Picture 3" descr="ku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457200"/>
            <a:ext cx="3551237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84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194209" y="481307"/>
            <a:ext cx="556826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l"/>
              </a:tabLst>
            </a:pPr>
            <a:endParaRPr lang="nl-NL" sz="1600" dirty="0">
              <a:solidFill>
                <a:srgbClr val="000000"/>
              </a:solidFill>
              <a:ea typeface="Times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l"/>
              </a:tabLst>
            </a:pPr>
            <a:endParaRPr lang="nl-NL" sz="1600" dirty="0">
              <a:solidFill>
                <a:srgbClr val="000000"/>
              </a:solidFill>
              <a:ea typeface="Times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l"/>
              </a:tabLst>
            </a:pPr>
            <a:endParaRPr lang="nl-NL" sz="2000" dirty="0">
              <a:solidFill>
                <a:srgbClr val="000000"/>
              </a:solidFill>
              <a:ea typeface="Times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l"/>
              </a:tabLst>
            </a:pPr>
            <a:endParaRPr lang="nl-NL" sz="2000" b="1" dirty="0">
              <a:solidFill>
                <a:srgbClr val="000000"/>
              </a:solidFill>
              <a:ea typeface="Times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l"/>
              </a:tabLst>
            </a:pPr>
            <a:r>
              <a:rPr lang="nl-NL" sz="2000" b="1" dirty="0">
                <a:solidFill>
                  <a:srgbClr val="000000"/>
                </a:solidFill>
                <a:ea typeface="Times" pitchFamily="18" charset="0"/>
                <a:cs typeface="Times New Roman" pitchFamily="18" charset="0"/>
              </a:rPr>
              <a:t>“Suomen kansa on saanut varsin kouriintuntuvasti kokea vähälukuisuutensa suuret haitat...Entisestäänkin harventuinein rivein on ryhdyttävä jälleenrakentamaan sodan jälkeistä valtakuntaamme</a:t>
            </a:r>
            <a:r>
              <a:rPr lang="nl-NL" sz="2000" b="1" dirty="0" smtClean="0">
                <a:solidFill>
                  <a:srgbClr val="000000"/>
                </a:solidFill>
                <a:ea typeface="Times" pitchFamily="18" charset="0"/>
                <a:cs typeface="Times New Roman" pitchFamily="18" charset="0"/>
              </a:rPr>
              <a:t>, joka </a:t>
            </a:r>
            <a:r>
              <a:rPr lang="nl-NL" sz="2000" b="1" dirty="0">
                <a:solidFill>
                  <a:srgbClr val="000000"/>
                </a:solidFill>
                <a:ea typeface="Times" pitchFamily="18" charset="0"/>
                <a:cs typeface="Times New Roman" pitchFamily="18" charset="0"/>
              </a:rPr>
              <a:t>kaiken lisäksi tulee alueellisesti valtavasti kasvamaan...     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644723" y="4290774"/>
            <a:ext cx="8928546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 b="1" dirty="0" smtClean="0">
                <a:solidFill>
                  <a:srgbClr val="000000"/>
                </a:solidFill>
                <a:ea typeface="Times" pitchFamily="18" charset="0"/>
                <a:cs typeface="Times New Roman" pitchFamily="18" charset="0"/>
              </a:rPr>
              <a:t>Velvollisuutensa </a:t>
            </a:r>
            <a:r>
              <a:rPr lang="nl-NL" sz="2000" b="1" dirty="0">
                <a:solidFill>
                  <a:srgbClr val="000000"/>
                </a:solidFill>
                <a:ea typeface="Times" pitchFamily="18" charset="0"/>
                <a:cs typeface="Times New Roman" pitchFamily="18" charset="0"/>
              </a:rPr>
              <a:t>täyttävä  kansalainen perustaa perheen eikä tarpeettomasti rajoita sen lapsilukua, jos yhteiskunta puolestaan pitää huolta siitä, ettei hän missään tapauksesssa tämän kautta joudu huonompaan asemaan kuin se, joka tätä velvollisuutta </a:t>
            </a:r>
            <a:r>
              <a:rPr lang="nl-NL" sz="2000" b="1" dirty="0" smtClean="0">
                <a:solidFill>
                  <a:srgbClr val="000000"/>
                </a:solidFill>
                <a:ea typeface="Times" pitchFamily="18" charset="0"/>
                <a:cs typeface="Times New Roman" pitchFamily="18" charset="0"/>
              </a:rPr>
              <a:t>väistää</a:t>
            </a:r>
            <a:r>
              <a:rPr lang="nl-NL" sz="2000" b="1" dirty="0">
                <a:solidFill>
                  <a:srgbClr val="000000"/>
                </a:solidFill>
                <a:ea typeface="Times" pitchFamily="18" charset="0"/>
                <a:cs typeface="Times New Roman" pitchFamily="18" charset="0"/>
              </a:rPr>
              <a:t>”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1200" dirty="0">
              <a:solidFill>
                <a:srgbClr val="000000"/>
              </a:solidFill>
              <a:ea typeface="Times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200" dirty="0">
                <a:solidFill>
                  <a:srgbClr val="000000"/>
                </a:solidFill>
                <a:ea typeface="Times" pitchFamily="18" charset="0"/>
                <a:cs typeface="Times New Roman" pitchFamily="18" charset="0"/>
              </a:rPr>
              <a:t>       </a:t>
            </a:r>
            <a:endParaRPr lang="nl-NL" sz="2400" dirty="0">
              <a:solidFill>
                <a:srgbClr val="000000"/>
              </a:solidFill>
              <a:ea typeface="Times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00631" y="727482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 b="1" dirty="0">
                <a:solidFill>
                  <a:srgbClr val="000000"/>
                </a:solidFill>
                <a:ea typeface="Times" pitchFamily="18" charset="0"/>
                <a:cs typeface="Times New Roman" pitchFamily="18" charset="0"/>
              </a:rPr>
              <a:t> “Yhä useampi lehtori ja maisteri pitää jokavuotista ulkomaan matkojaan ja elämisen väljyyden säilyttämistä tärkeämpänä kuin perheen, ja sama </a:t>
            </a:r>
            <a:r>
              <a:rPr lang="nl-NL" sz="2000" b="1" dirty="0" smtClean="0">
                <a:solidFill>
                  <a:srgbClr val="000000"/>
                </a:solidFill>
                <a:ea typeface="Times" pitchFamily="18" charset="0"/>
                <a:cs typeface="Times New Roman" pitchFamily="18" charset="0"/>
              </a:rPr>
              <a:t>ilmiö...– </a:t>
            </a:r>
            <a:r>
              <a:rPr lang="nl-NL" sz="2000" b="1" dirty="0">
                <a:solidFill>
                  <a:srgbClr val="000000"/>
                </a:solidFill>
                <a:ea typeface="Times" pitchFamily="18" charset="0"/>
                <a:cs typeface="Times New Roman" pitchFamily="18" charset="0"/>
              </a:rPr>
              <a:t>yhteiskunnan vahingoksi ja perheettömyyden tai ainakin lapsettomuuden eduksi – tapahtuu työläispiireissäkin, varsinkin niissä joissa kohonnut elintaso on </a:t>
            </a:r>
            <a:r>
              <a:rPr lang="nl-NL" sz="2000" b="1" dirty="0" smtClean="0">
                <a:solidFill>
                  <a:srgbClr val="000000"/>
                </a:solidFill>
                <a:ea typeface="Times" pitchFamily="18" charset="0"/>
                <a:cs typeface="Times New Roman" pitchFamily="18" charset="0"/>
              </a:rPr>
              <a:t>opettanut </a:t>
            </a:r>
            <a:r>
              <a:rPr lang="nl-NL" sz="2000" b="1" dirty="0">
                <a:solidFill>
                  <a:srgbClr val="000000"/>
                </a:solidFill>
                <a:ea typeface="Times" pitchFamily="18" charset="0"/>
                <a:cs typeface="Times New Roman" pitchFamily="18" charset="0"/>
              </a:rPr>
              <a:t>“taloudellista ajattelua”.</a:t>
            </a:r>
          </a:p>
        </p:txBody>
      </p:sp>
      <p:sp>
        <p:nvSpPr>
          <p:cNvPr id="3" name="Rectangle 2"/>
          <p:cNvSpPr/>
          <p:nvPr/>
        </p:nvSpPr>
        <p:spPr>
          <a:xfrm>
            <a:off x="6300998" y="547493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l"/>
              </a:tabLst>
            </a:pPr>
            <a:r>
              <a:rPr lang="nl-NL" sz="2400" b="1" dirty="0">
                <a:solidFill>
                  <a:srgbClr val="000000"/>
                </a:solidFill>
                <a:ea typeface="Times" pitchFamily="18" charset="0"/>
                <a:cs typeface="Times New Roman" pitchFamily="18" charset="0"/>
              </a:rPr>
              <a:t>von Hertzen, H. (1942). Väestökysymyksemme käytännössä,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l"/>
              </a:tabLst>
            </a:pPr>
            <a:r>
              <a:rPr lang="nl-NL" sz="2400" b="1" dirty="0">
                <a:solidFill>
                  <a:srgbClr val="000000"/>
                </a:solidFill>
                <a:ea typeface="Times" pitchFamily="18" charset="0"/>
                <a:cs typeface="Times New Roman" pitchFamily="18" charset="0"/>
              </a:rPr>
              <a:t>Helsingin Sanomat  21.11.1942</a:t>
            </a:r>
            <a:endParaRPr lang="fi-FI" sz="2400" dirty="0">
              <a:solidFill>
                <a:srgbClr val="000000"/>
              </a:solidFill>
              <a:ea typeface="Times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78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13211" y="4035828"/>
            <a:ext cx="8849989" cy="2288023"/>
          </a:xfrm>
        </p:spPr>
        <p:txBody>
          <a:bodyPr>
            <a:normAutofit fontScale="85000" lnSpcReduction="20000"/>
          </a:bodyPr>
          <a:lstStyle/>
          <a:p>
            <a:r>
              <a:rPr lang="fi-FI" sz="4800" b="1" dirty="0" smtClean="0">
                <a:solidFill>
                  <a:schemeClr val="tx1"/>
                </a:solidFill>
              </a:rPr>
              <a:t>LOPPU ON LÄHELLÄ!</a:t>
            </a:r>
          </a:p>
          <a:p>
            <a:r>
              <a:rPr lang="fi-FI" sz="4800" b="1" dirty="0" smtClean="0"/>
              <a:t>Onko olemassa vaihtoehtoa </a:t>
            </a:r>
            <a:r>
              <a:rPr lang="fi-FI" sz="4800" b="1" dirty="0" err="1" smtClean="0"/>
              <a:t>polittisen</a:t>
            </a:r>
            <a:r>
              <a:rPr lang="fi-FI" sz="4800" b="1" dirty="0" smtClean="0"/>
              <a:t> eliitin ja ’</a:t>
            </a:r>
            <a:r>
              <a:rPr lang="fi-FI" sz="4800" b="1" dirty="0" err="1" smtClean="0"/>
              <a:t>somekansan</a:t>
            </a:r>
            <a:r>
              <a:rPr lang="fi-FI" sz="4800" b="1" dirty="0" smtClean="0"/>
              <a:t>’ jaetulle uhkakuvaretoriikalle ja pessimismille? </a:t>
            </a:r>
            <a:endParaRPr lang="fi-FI" sz="4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211" y="-2790542"/>
            <a:ext cx="9393957" cy="676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69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 smtClean="0"/>
              <a:t>Fuusiotaloudesta fissiotalouteen: Hajoavan talouden arvonmuodostus?  </a:t>
            </a:r>
            <a:endParaRPr lang="fi-FI" dirty="0"/>
          </a:p>
        </p:txBody>
      </p:sp>
      <p:pic>
        <p:nvPicPr>
          <p:cNvPr id="1026" name="Picture 2" descr="C:\Users\mip\AppData\Local\Microsoft\Windows\Temporary Internet Files\Content.Outlook\MTPHVVBI\kalliolla_mika_pantz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556791"/>
            <a:ext cx="3166364" cy="473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290" y="1727140"/>
            <a:ext cx="3009039" cy="4509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37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dirty="0"/>
              <a:t>Fuusiotalous (</a:t>
            </a:r>
            <a:r>
              <a:rPr lang="fi-FI" sz="3200" dirty="0" smtClean="0"/>
              <a:t>1870-1926;1950-2000</a:t>
            </a:r>
            <a:r>
              <a:rPr lang="fi-FI" sz="3200" dirty="0"/>
              <a:t>;) perustui taloudellisen ja poliittisen integraation syventymiseen </a:t>
            </a:r>
            <a:endParaRPr lang="en-US" sz="3200" dirty="0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915" y="1562424"/>
            <a:ext cx="11073811" cy="4525963"/>
          </a:xfrm>
        </p:spPr>
        <p:txBody>
          <a:bodyPr/>
          <a:lstStyle/>
          <a:p>
            <a:pPr marL="0" indent="0">
              <a:buNone/>
            </a:pPr>
            <a:r>
              <a:rPr lang="fi-FI" dirty="0">
                <a:solidFill>
                  <a:srgbClr val="FF0000"/>
                </a:solidFill>
              </a:rPr>
              <a:t>Suurtuotannon edut ja standardisoituminen   </a:t>
            </a:r>
            <a:r>
              <a:rPr lang="fi-FI" dirty="0" smtClean="0"/>
              <a:t>vapauttivat </a:t>
            </a:r>
            <a:r>
              <a:rPr lang="fi-FI" dirty="0"/>
              <a:t>energiaa ja räjäyttivät kansallis-valtioiden kaltaisia pienempiä yksiköitä.  Kehitys vaati ja edisti rahan, tavaran ja ihmisten </a:t>
            </a:r>
            <a:r>
              <a:rPr lang="fi-FI" dirty="0" smtClean="0"/>
              <a:t>liikkuvuutta. Hallitun ka</a:t>
            </a:r>
            <a:r>
              <a:rPr lang="fi-FI" dirty="0" smtClean="0">
                <a:solidFill>
                  <a:srgbClr val="000000"/>
                </a:solidFill>
              </a:rPr>
              <a:t>svun </a:t>
            </a:r>
            <a:r>
              <a:rPr lang="fi-FI" dirty="0">
                <a:solidFill>
                  <a:srgbClr val="000000"/>
                </a:solidFill>
              </a:rPr>
              <a:t>rajat?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7460" name="Picture 4" descr="nuclear%20fu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1" y="4311099"/>
            <a:ext cx="2170683" cy="240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1" name="Picture 5" descr="Atomipommi pudotettiin Hiroshimaan 6. elokuuta 1945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4336498"/>
            <a:ext cx="2087563" cy="23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98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620713"/>
            <a:ext cx="8229600" cy="1143000"/>
          </a:xfrm>
        </p:spPr>
        <p:txBody>
          <a:bodyPr/>
          <a:lstStyle/>
          <a:p>
            <a:r>
              <a:rPr lang="fi-FI" sz="4000"/>
              <a:t>Läpeensä kytkeytyneen maailmantalouden ”systeemiset riskit” ovat johtaneet</a:t>
            </a:r>
            <a:endParaRPr lang="en-US" sz="400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2133601"/>
            <a:ext cx="8229600" cy="4525963"/>
          </a:xfrm>
        </p:spPr>
        <p:txBody>
          <a:bodyPr/>
          <a:lstStyle/>
          <a:p>
            <a:pPr algn="ctr">
              <a:buFontTx/>
              <a:buNone/>
            </a:pPr>
            <a:endParaRPr lang="fi-FI"/>
          </a:p>
          <a:p>
            <a:r>
              <a:rPr lang="fi-FI"/>
              <a:t>ennustamisen mahdottomuuteen </a:t>
            </a:r>
          </a:p>
          <a:p>
            <a:r>
              <a:rPr lang="fi-FI"/>
              <a:t>kehityksen epävakauteen ja riskien muuttumiseen epävarmuuksiksi</a:t>
            </a:r>
          </a:p>
          <a:p>
            <a:r>
              <a:rPr lang="fi-FI"/>
              <a:t>järjestelmien huonoon ohjattavuuteen </a:t>
            </a:r>
          </a:p>
          <a:p>
            <a:r>
              <a:rPr lang="fi-FI"/>
              <a:t>toiminnan läpinäkymättömyyteen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4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z="4000" dirty="0" smtClean="0"/>
              <a:t>Käynnistikö finanssikriisi poliittisen talouden fissioreaktion</a:t>
            </a:r>
            <a:r>
              <a:rPr lang="fi-FI" sz="4000" dirty="0"/>
              <a:t>? </a:t>
            </a:r>
            <a:endParaRPr lang="en-US" sz="4000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 smtClean="0"/>
              <a:t>Omavaraisten yksiköiden kasvu?</a:t>
            </a:r>
          </a:p>
          <a:p>
            <a:pPr eaLnBrk="1" hangingPunct="1"/>
            <a:r>
              <a:rPr lang="fi-FI" smtClean="0"/>
              <a:t>Kauppasodat, rajojen vahvistuminen? </a:t>
            </a:r>
          </a:p>
          <a:p>
            <a:pPr eaLnBrk="1" hangingPunct="1"/>
            <a:r>
              <a:rPr lang="fi-FI" smtClean="0"/>
              <a:t>Monimuotoisuuden kasvu? </a:t>
            </a:r>
          </a:p>
          <a:p>
            <a:pPr eaLnBrk="1" hangingPunct="1"/>
            <a:r>
              <a:rPr lang="fi-FI" smtClean="0"/>
              <a:t>Samanaikaisen hajoamisen ja kasvun mahdollisuus?  </a:t>
            </a:r>
            <a:endParaRPr lang="en-US" smtClean="0"/>
          </a:p>
        </p:txBody>
      </p:sp>
      <p:pic>
        <p:nvPicPr>
          <p:cNvPr id="61444" name="Picture 4" descr="300px-Fissio">
            <a:hlinkClick r:id="rId2" tooltip="Fissioreaktiossa atomi halkeaa ja vapauttaa energiaa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3860801"/>
            <a:ext cx="42481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 descr="Ytimen halkeamin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4868864"/>
            <a:ext cx="3671887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02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63750" y="188913"/>
            <a:ext cx="8229600" cy="1143000"/>
          </a:xfrm>
        </p:spPr>
        <p:txBody>
          <a:bodyPr/>
          <a:lstStyle/>
          <a:p>
            <a:r>
              <a:rPr lang="fi-FI" sz="4000" dirty="0"/>
              <a:t>Fuusiotaloudesta fissiotalouteen? </a:t>
            </a:r>
            <a:endParaRPr lang="en-US" sz="4000" dirty="0"/>
          </a:p>
        </p:txBody>
      </p:sp>
      <p:pic>
        <p:nvPicPr>
          <p:cNvPr id="146435" name="Picture 3" descr="Atomipommi pudotettiin Hiroshimaan 6. elokuuta 1945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484313"/>
            <a:ext cx="3625850" cy="453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1539150" y="1376410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fi-FI" sz="2000" b="1" dirty="0">
                <a:solidFill>
                  <a:srgbClr val="000000"/>
                </a:solidFill>
              </a:rPr>
              <a:t>Globaalit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fi-FI" sz="2000" b="1" dirty="0">
                <a:solidFill>
                  <a:srgbClr val="000000"/>
                </a:solidFill>
              </a:rPr>
              <a:t>kulutusmallit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fi-FI" sz="2000" b="1" dirty="0">
                <a:solidFill>
                  <a:srgbClr val="000000"/>
                </a:solidFill>
              </a:rPr>
              <a:t>ja investoinnit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3" name="Suorakulmio 2"/>
          <p:cNvSpPr/>
          <p:nvPr/>
        </p:nvSpPr>
        <p:spPr>
          <a:xfrm>
            <a:off x="7824192" y="1340769"/>
            <a:ext cx="2664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fi-FI" sz="2000" b="1" dirty="0">
                <a:solidFill>
                  <a:srgbClr val="000000"/>
                </a:solidFill>
              </a:rPr>
              <a:t>Lokaalit kulutusmallit ja investointistrategiat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" name="Suorakulmio 3"/>
          <p:cNvSpPr/>
          <p:nvPr/>
        </p:nvSpPr>
        <p:spPr>
          <a:xfrm>
            <a:off x="1631504" y="2921170"/>
            <a:ext cx="23011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fi-FI" sz="2000" b="1" dirty="0">
                <a:solidFill>
                  <a:srgbClr val="000000"/>
                </a:solidFill>
              </a:rPr>
              <a:t>Suuryksiköt  ja suurtuotannon edut vaativat ajatusten, ihmisten ja esineiden kasvavaa liikkuvuutta  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5" name="Suorakulmio 4"/>
          <p:cNvSpPr/>
          <p:nvPr/>
        </p:nvSpPr>
        <p:spPr>
          <a:xfrm>
            <a:off x="7938613" y="2702618"/>
            <a:ext cx="24354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000" b="1" dirty="0">
                <a:solidFill>
                  <a:srgbClr val="000000"/>
                </a:solidFill>
              </a:rPr>
              <a:t>Erikoistumisen ja paikallisuuden edut perustuvat pitkän aikavälin sitoutumiseen (”jämähtämiseen”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6" name="Suorakulmio 5"/>
          <p:cNvSpPr/>
          <p:nvPr/>
        </p:nvSpPr>
        <p:spPr>
          <a:xfrm>
            <a:off x="1662191" y="5949280"/>
            <a:ext cx="2492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fi-FI" sz="2000" b="1" dirty="0">
                <a:solidFill>
                  <a:srgbClr val="000000"/>
                </a:solidFill>
              </a:rPr>
              <a:t>Verkostoituneet arvoketjut 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7919966" y="5354905"/>
            <a:ext cx="248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fi-FI" sz="2000" b="1" dirty="0" err="1">
                <a:solidFill>
                  <a:srgbClr val="000000"/>
                </a:solidFill>
              </a:rPr>
              <a:t>Off-the-grid</a:t>
            </a:r>
            <a:r>
              <a:rPr lang="fi-FI" sz="2000" b="1" dirty="0">
                <a:solidFill>
                  <a:srgbClr val="000000"/>
                </a:solidFill>
              </a:rPr>
              <a:t> liiketoiminta 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68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letusrakenne">
  <a:themeElements>
    <a:clrScheme name="Oletusrakenn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letusrakenn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letusrakenn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875</Words>
  <Application>Microsoft Office PowerPoint</Application>
  <PresentationFormat>Widescreen</PresentationFormat>
  <Paragraphs>168</Paragraphs>
  <Slides>35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MS Mincho</vt:lpstr>
      <vt:lpstr>Arial</vt:lpstr>
      <vt:lpstr>Calibri</vt:lpstr>
      <vt:lpstr>Calibri Light</vt:lpstr>
      <vt:lpstr>Times</vt:lpstr>
      <vt:lpstr>Times New Roman</vt:lpstr>
      <vt:lpstr>Office Theme</vt:lpstr>
      <vt:lpstr>1_Office Theme</vt:lpstr>
      <vt:lpstr>1_Default Design</vt:lpstr>
      <vt:lpstr>Office-teema</vt:lpstr>
      <vt:lpstr>Default Design</vt:lpstr>
      <vt:lpstr>2_Default Design</vt:lpstr>
      <vt:lpstr>Oletusrakenne</vt:lpstr>
      <vt:lpstr>Ruumiillinen ja taloudellinen hyvinvointi päämääränä</vt:lpstr>
      <vt:lpstr>Katkoksia ja muutoksen näkökulmia</vt:lpstr>
      <vt:lpstr>PowerPoint Presentation</vt:lpstr>
      <vt:lpstr>PowerPoint Presentation</vt:lpstr>
      <vt:lpstr>Fuusiotaloudesta fissiotalouteen: Hajoavan talouden arvonmuodostus?  </vt:lpstr>
      <vt:lpstr>Fuusiotalous (1870-1926;1950-2000;) perustui taloudellisen ja poliittisen integraation syventymiseen </vt:lpstr>
      <vt:lpstr>Läpeensä kytkeytyneen maailmantalouden ”systeemiset riskit” ovat johtaneet</vt:lpstr>
      <vt:lpstr>Käynnistikö finanssikriisi poliittisen talouden fissioreaktion? </vt:lpstr>
      <vt:lpstr>Fuusiotaloudesta fissiotalouteen? </vt:lpstr>
      <vt:lpstr>Fissiotaloudessa järjestelmien hallintaa yritetään lisätä:</vt:lpstr>
      <vt:lpstr>Kansakunnan  varallisuus koostuu monenlaisista pääomista, joita pitää aktiivisesti ylläpitää pitkän aikavälin sitoumuksilla     </vt:lpstr>
      <vt:lpstr>KANSAKUNNAN VARALLISUUS (1776)</vt:lpstr>
      <vt:lpstr>PowerPoint Presentation</vt:lpstr>
      <vt:lpstr>OECD, June 2019: hyvinvoinnin moniulotteisuus, hajonta ja hitaasti ajassa kehittyvät ilmiöt   </vt:lpstr>
      <vt:lpstr>Inhimillinen pääoma</vt:lpstr>
      <vt:lpstr>Sukupolvittainen ”liikkuvuus”</vt:lpstr>
      <vt:lpstr>Moniulotteinen köyhyys</vt:lpstr>
      <vt:lpstr>Sukupuolten tasa-arvo</vt:lpstr>
      <vt:lpstr>Mitä muuta kuin pankkisektori ”yhteiskunnan verenkiertojärjestelmänä” on pelastettava?” </vt:lpstr>
      <vt:lpstr>Mitä muuta kuin pankkisektori ”yhteiskunnan verenkiertojärjestelmänä” on pelastettava?” </vt:lpstr>
      <vt:lpstr>PowerPoint Presentation</vt:lpstr>
      <vt:lpstr>Kansan terveys: Suomi vain keskitasoa?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KANSANTERVEYDEN &amp; KANSANTALOUDEN  TULEVAISUUTTA RAKENNETAAN MERKITYKSELLISILLÄ MIELIKUVILLA </vt:lpstr>
      <vt:lpstr>”Catching up” – Piilaakso johtavana  kuvitteluvoimana     </vt:lpstr>
      <vt:lpstr>PowerPoint Presentation</vt:lpstr>
      <vt:lpstr>Suomen selviytymisresepti?  Kapeneva toimintaorientaatio:   -JäIjittelyä  -Epävarmuuden välttämistä -Väritöntä ja riskitöntä -Vaihtoehdotonta          </vt:lpstr>
      <vt:lpstr>PowerPoint Presentation</vt:lpstr>
      <vt:lpstr>PowerPoint Presentation</vt:lpstr>
      <vt:lpstr>PowerPoint Presentation</vt:lpstr>
      <vt:lpstr>PowerPoint Presentation</vt:lpstr>
    </vt:vector>
  </TitlesOfParts>
  <Company>University of Helsinki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Pantzar, Mika</dc:creator>
  <cp:lastModifiedBy>Pantzar, Mika</cp:lastModifiedBy>
  <cp:revision>39</cp:revision>
  <dcterms:created xsi:type="dcterms:W3CDTF">2019-08-22T11:53:23Z</dcterms:created>
  <dcterms:modified xsi:type="dcterms:W3CDTF">2019-10-29T11:58:10Z</dcterms:modified>
</cp:coreProperties>
</file>