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448" r:id="rId1"/>
  </p:sldMasterIdLst>
  <p:notesMasterIdLst>
    <p:notesMasterId r:id="rId28"/>
  </p:notesMasterIdLst>
  <p:sldIdLst>
    <p:sldId id="258" r:id="rId2"/>
    <p:sldId id="259" r:id="rId3"/>
    <p:sldId id="281" r:id="rId4"/>
    <p:sldId id="273" r:id="rId5"/>
    <p:sldId id="318" r:id="rId6"/>
    <p:sldId id="319" r:id="rId7"/>
    <p:sldId id="282" r:id="rId8"/>
    <p:sldId id="307" r:id="rId9"/>
    <p:sldId id="277" r:id="rId10"/>
    <p:sldId id="311" r:id="rId11"/>
    <p:sldId id="278" r:id="rId12"/>
    <p:sldId id="322" r:id="rId13"/>
    <p:sldId id="310" r:id="rId14"/>
    <p:sldId id="321" r:id="rId15"/>
    <p:sldId id="313" r:id="rId16"/>
    <p:sldId id="323" r:id="rId17"/>
    <p:sldId id="312" r:id="rId18"/>
    <p:sldId id="320" r:id="rId19"/>
    <p:sldId id="324" r:id="rId20"/>
    <p:sldId id="314" r:id="rId21"/>
    <p:sldId id="315" r:id="rId22"/>
    <p:sldId id="316" r:id="rId23"/>
    <p:sldId id="309" r:id="rId24"/>
    <p:sldId id="317" r:id="rId25"/>
    <p:sldId id="306" r:id="rId26"/>
    <p:sldId id="261" r:id="rId27"/>
  </p:sldIdLst>
  <p:sldSz cx="12192000" cy="6858000"/>
  <p:notesSz cx="6797675" cy="9926638"/>
  <p:defaultText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5A9792-3316-4575-B441-53C05111B3FE}" v="36" dt="2019-10-29T19:54:39.979"/>
  </p1510:revLst>
</p1510:revInfo>
</file>

<file path=ppt/tableStyles.xml><?xml version="1.0" encoding="utf-8"?>
<a:tblStyleLst xmlns:a="http://schemas.openxmlformats.org/drawingml/2006/main" def="{69012ECD-51FC-41F1-AA8D-1B2483CD663E}">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Vaalea tyyli 2 - Korostus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howGuides="1">
      <p:cViewPr varScale="1">
        <p:scale>
          <a:sx n="63" d="100"/>
          <a:sy n="63" d="100"/>
        </p:scale>
        <p:origin x="804" y="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tte Rytkönen" userId="282115f7-001b-4792-b2da-fa0fc4e9705e" providerId="ADAL" clId="{E11D3A44-8824-4461-A0D9-A89CFC254050}"/>
    <pc:docChg chg="undo custSel addSld delSld modSld sldOrd">
      <pc:chgData name="Atte Rytkönen" userId="282115f7-001b-4792-b2da-fa0fc4e9705e" providerId="ADAL" clId="{E11D3A44-8824-4461-A0D9-A89CFC254050}" dt="2019-10-29T19:54:39.979" v="1246"/>
      <pc:docMkLst>
        <pc:docMk/>
      </pc:docMkLst>
      <pc:sldChg chg="modSp">
        <pc:chgData name="Atte Rytkönen" userId="282115f7-001b-4792-b2da-fa0fc4e9705e" providerId="ADAL" clId="{E11D3A44-8824-4461-A0D9-A89CFC254050}" dt="2019-10-29T09:09:04.237" v="441" actId="20577"/>
        <pc:sldMkLst>
          <pc:docMk/>
          <pc:sldMk cId="2922980929" sldId="258"/>
        </pc:sldMkLst>
        <pc:spChg chg="mod">
          <ac:chgData name="Atte Rytkönen" userId="282115f7-001b-4792-b2da-fa0fc4e9705e" providerId="ADAL" clId="{E11D3A44-8824-4461-A0D9-A89CFC254050}" dt="2019-10-29T09:09:04.237" v="441" actId="20577"/>
          <ac:spMkLst>
            <pc:docMk/>
            <pc:sldMk cId="2922980929" sldId="258"/>
            <ac:spMk id="7" creationId="{C6563270-B246-495F-9E28-410DC6772378}"/>
          </ac:spMkLst>
        </pc:spChg>
        <pc:spChg chg="mod">
          <ac:chgData name="Atte Rytkönen" userId="282115f7-001b-4792-b2da-fa0fc4e9705e" providerId="ADAL" clId="{E11D3A44-8824-4461-A0D9-A89CFC254050}" dt="2019-10-28T09:14:39.377" v="14" actId="20577"/>
          <ac:spMkLst>
            <pc:docMk/>
            <pc:sldMk cId="2922980929" sldId="258"/>
            <ac:spMk id="8" creationId="{28535764-C966-4EEE-9C10-E8FE18B6BAD7}"/>
          </ac:spMkLst>
        </pc:spChg>
      </pc:sldChg>
      <pc:sldChg chg="modSp">
        <pc:chgData name="Atte Rytkönen" userId="282115f7-001b-4792-b2da-fa0fc4e9705e" providerId="ADAL" clId="{E11D3A44-8824-4461-A0D9-A89CFC254050}" dt="2019-10-29T19:39:52.401" v="987" actId="20577"/>
        <pc:sldMkLst>
          <pc:docMk/>
          <pc:sldMk cId="426363604" sldId="259"/>
        </pc:sldMkLst>
        <pc:spChg chg="mod">
          <ac:chgData name="Atte Rytkönen" userId="282115f7-001b-4792-b2da-fa0fc4e9705e" providerId="ADAL" clId="{E11D3A44-8824-4461-A0D9-A89CFC254050}" dt="2019-10-29T19:39:52.401" v="987" actId="20577"/>
          <ac:spMkLst>
            <pc:docMk/>
            <pc:sldMk cId="426363604" sldId="259"/>
            <ac:spMk id="3" creationId="{00000000-0000-0000-0000-000000000000}"/>
          </ac:spMkLst>
        </pc:spChg>
      </pc:sldChg>
      <pc:sldChg chg="modSp">
        <pc:chgData name="Atte Rytkönen" userId="282115f7-001b-4792-b2da-fa0fc4e9705e" providerId="ADAL" clId="{E11D3A44-8824-4461-A0D9-A89CFC254050}" dt="2019-10-29T19:41:06.383" v="1023" actId="20577"/>
        <pc:sldMkLst>
          <pc:docMk/>
          <pc:sldMk cId="2641374839" sldId="273"/>
        </pc:sldMkLst>
        <pc:spChg chg="mod">
          <ac:chgData name="Atte Rytkönen" userId="282115f7-001b-4792-b2da-fa0fc4e9705e" providerId="ADAL" clId="{E11D3A44-8824-4461-A0D9-A89CFC254050}" dt="2019-10-29T19:41:06.383" v="1023" actId="20577"/>
          <ac:spMkLst>
            <pc:docMk/>
            <pc:sldMk cId="2641374839" sldId="273"/>
            <ac:spMk id="2" creationId="{2B6826E1-3DBF-4904-B578-D92C0738530F}"/>
          </ac:spMkLst>
        </pc:spChg>
        <pc:spChg chg="mod">
          <ac:chgData name="Atte Rytkönen" userId="282115f7-001b-4792-b2da-fa0fc4e9705e" providerId="ADAL" clId="{E11D3A44-8824-4461-A0D9-A89CFC254050}" dt="2019-10-28T09:31:46.582" v="17" actId="115"/>
          <ac:spMkLst>
            <pc:docMk/>
            <pc:sldMk cId="2641374839" sldId="273"/>
            <ac:spMk id="3" creationId="{19A75379-1F1D-4104-97FE-AA1D28F5D5FD}"/>
          </ac:spMkLst>
        </pc:spChg>
      </pc:sldChg>
      <pc:sldChg chg="modSp">
        <pc:chgData name="Atte Rytkönen" userId="282115f7-001b-4792-b2da-fa0fc4e9705e" providerId="ADAL" clId="{E11D3A44-8824-4461-A0D9-A89CFC254050}" dt="2019-10-29T19:47:02.024" v="1033" actId="20577"/>
        <pc:sldMkLst>
          <pc:docMk/>
          <pc:sldMk cId="2624848271" sldId="278"/>
        </pc:sldMkLst>
        <pc:spChg chg="mod">
          <ac:chgData name="Atte Rytkönen" userId="282115f7-001b-4792-b2da-fa0fc4e9705e" providerId="ADAL" clId="{E11D3A44-8824-4461-A0D9-A89CFC254050}" dt="2019-10-29T16:26:01.344" v="632" actId="20577"/>
          <ac:spMkLst>
            <pc:docMk/>
            <pc:sldMk cId="2624848271" sldId="278"/>
            <ac:spMk id="2" creationId="{4CB81A05-4104-4D3B-A12A-D1C8E23DAFD7}"/>
          </ac:spMkLst>
        </pc:spChg>
        <pc:spChg chg="mod">
          <ac:chgData name="Atte Rytkönen" userId="282115f7-001b-4792-b2da-fa0fc4e9705e" providerId="ADAL" clId="{E11D3A44-8824-4461-A0D9-A89CFC254050}" dt="2019-10-29T19:47:02.024" v="1033" actId="20577"/>
          <ac:spMkLst>
            <pc:docMk/>
            <pc:sldMk cId="2624848271" sldId="278"/>
            <ac:spMk id="3" creationId="{2CDB2244-B5DB-4071-B602-3E1650F442C6}"/>
          </ac:spMkLst>
        </pc:spChg>
      </pc:sldChg>
      <pc:sldChg chg="modSp">
        <pc:chgData name="Atte Rytkönen" userId="282115f7-001b-4792-b2da-fa0fc4e9705e" providerId="ADAL" clId="{E11D3A44-8824-4461-A0D9-A89CFC254050}" dt="2019-10-29T19:40:18.625" v="1002" actId="20577"/>
        <pc:sldMkLst>
          <pc:docMk/>
          <pc:sldMk cId="258969951" sldId="281"/>
        </pc:sldMkLst>
        <pc:spChg chg="mod">
          <ac:chgData name="Atte Rytkönen" userId="282115f7-001b-4792-b2da-fa0fc4e9705e" providerId="ADAL" clId="{E11D3A44-8824-4461-A0D9-A89CFC254050}" dt="2019-10-29T19:40:18.625" v="1002" actId="20577"/>
          <ac:spMkLst>
            <pc:docMk/>
            <pc:sldMk cId="258969951" sldId="281"/>
            <ac:spMk id="4" creationId="{C3B4FAFF-4BA3-4F73-8F94-86065E71FD09}"/>
          </ac:spMkLst>
        </pc:spChg>
      </pc:sldChg>
      <pc:sldChg chg="modSp modNotesTx">
        <pc:chgData name="Atte Rytkönen" userId="282115f7-001b-4792-b2da-fa0fc4e9705e" providerId="ADAL" clId="{E11D3A44-8824-4461-A0D9-A89CFC254050}" dt="2019-10-29T19:43:16.080" v="1032" actId="20577"/>
        <pc:sldMkLst>
          <pc:docMk/>
          <pc:sldMk cId="131640062" sldId="282"/>
        </pc:sldMkLst>
        <pc:spChg chg="mod">
          <ac:chgData name="Atte Rytkönen" userId="282115f7-001b-4792-b2da-fa0fc4e9705e" providerId="ADAL" clId="{E11D3A44-8824-4461-A0D9-A89CFC254050}" dt="2019-10-28T09:34:51.372" v="217" actId="20577"/>
          <ac:spMkLst>
            <pc:docMk/>
            <pc:sldMk cId="131640062" sldId="282"/>
            <ac:spMk id="2" creationId="{32385738-B319-47EC-BE93-DA8CCEC11E91}"/>
          </ac:spMkLst>
        </pc:spChg>
        <pc:spChg chg="mod">
          <ac:chgData name="Atte Rytkönen" userId="282115f7-001b-4792-b2da-fa0fc4e9705e" providerId="ADAL" clId="{E11D3A44-8824-4461-A0D9-A89CFC254050}" dt="2019-10-29T19:43:16.080" v="1032" actId="20577"/>
          <ac:spMkLst>
            <pc:docMk/>
            <pc:sldMk cId="131640062" sldId="282"/>
            <ac:spMk id="3" creationId="{8411D33D-A51D-4876-B3B1-1BE64760B41D}"/>
          </ac:spMkLst>
        </pc:spChg>
      </pc:sldChg>
      <pc:sldChg chg="del">
        <pc:chgData name="Atte Rytkönen" userId="282115f7-001b-4792-b2da-fa0fc4e9705e" providerId="ADAL" clId="{E11D3A44-8824-4461-A0D9-A89CFC254050}" dt="2019-10-28T09:12:51.247" v="0" actId="2696"/>
        <pc:sldMkLst>
          <pc:docMk/>
          <pc:sldMk cId="2040320308" sldId="283"/>
        </pc:sldMkLst>
      </pc:sldChg>
      <pc:sldChg chg="del">
        <pc:chgData name="Atte Rytkönen" userId="282115f7-001b-4792-b2da-fa0fc4e9705e" providerId="ADAL" clId="{E11D3A44-8824-4461-A0D9-A89CFC254050}" dt="2019-10-28T09:12:52.323" v="1" actId="2696"/>
        <pc:sldMkLst>
          <pc:docMk/>
          <pc:sldMk cId="907480059" sldId="285"/>
        </pc:sldMkLst>
      </pc:sldChg>
      <pc:sldChg chg="del">
        <pc:chgData name="Atte Rytkönen" userId="282115f7-001b-4792-b2da-fa0fc4e9705e" providerId="ADAL" clId="{E11D3A44-8824-4461-A0D9-A89CFC254050}" dt="2019-10-28T09:12:53.458" v="2" actId="2696"/>
        <pc:sldMkLst>
          <pc:docMk/>
          <pc:sldMk cId="2160618082" sldId="286"/>
        </pc:sldMkLst>
      </pc:sldChg>
      <pc:sldChg chg="del">
        <pc:chgData name="Atte Rytkönen" userId="282115f7-001b-4792-b2da-fa0fc4e9705e" providerId="ADAL" clId="{E11D3A44-8824-4461-A0D9-A89CFC254050}" dt="2019-10-28T09:12:54.294" v="3" actId="2696"/>
        <pc:sldMkLst>
          <pc:docMk/>
          <pc:sldMk cId="3099582094" sldId="287"/>
        </pc:sldMkLst>
      </pc:sldChg>
      <pc:sldChg chg="del">
        <pc:chgData name="Atte Rytkönen" userId="282115f7-001b-4792-b2da-fa0fc4e9705e" providerId="ADAL" clId="{E11D3A44-8824-4461-A0D9-A89CFC254050}" dt="2019-10-28T09:12:55.981" v="4" actId="2696"/>
        <pc:sldMkLst>
          <pc:docMk/>
          <pc:sldMk cId="545766923" sldId="288"/>
        </pc:sldMkLst>
      </pc:sldChg>
      <pc:sldChg chg="modNotesTx">
        <pc:chgData name="Atte Rytkönen" userId="282115f7-001b-4792-b2da-fa0fc4e9705e" providerId="ADAL" clId="{E11D3A44-8824-4461-A0D9-A89CFC254050}" dt="2019-10-29T09:19:59.385" v="533" actId="20577"/>
        <pc:sldMkLst>
          <pc:docMk/>
          <pc:sldMk cId="2611056546" sldId="307"/>
        </pc:sldMkLst>
      </pc:sldChg>
      <pc:sldChg chg="modSp ord">
        <pc:chgData name="Atte Rytkönen" userId="282115f7-001b-4792-b2da-fa0fc4e9705e" providerId="ADAL" clId="{E11D3A44-8824-4461-A0D9-A89CFC254050}" dt="2019-10-29T19:48:47.852" v="1063" actId="6549"/>
        <pc:sldMkLst>
          <pc:docMk/>
          <pc:sldMk cId="2727549196" sldId="310"/>
        </pc:sldMkLst>
        <pc:spChg chg="mod">
          <ac:chgData name="Atte Rytkönen" userId="282115f7-001b-4792-b2da-fa0fc4e9705e" providerId="ADAL" clId="{E11D3A44-8824-4461-A0D9-A89CFC254050}" dt="2019-10-29T19:48:47.852" v="1063" actId="6549"/>
          <ac:spMkLst>
            <pc:docMk/>
            <pc:sldMk cId="2727549196" sldId="310"/>
            <ac:spMk id="3" creationId="{E01326AC-A30D-47BF-B4C3-019A58C6F606}"/>
          </ac:spMkLst>
        </pc:spChg>
      </pc:sldChg>
      <pc:sldChg chg="modSp modNotesTx">
        <pc:chgData name="Atte Rytkönen" userId="282115f7-001b-4792-b2da-fa0fc4e9705e" providerId="ADAL" clId="{E11D3A44-8824-4461-A0D9-A89CFC254050}" dt="2019-10-29T16:24:16.882" v="581" actId="20577"/>
        <pc:sldMkLst>
          <pc:docMk/>
          <pc:sldMk cId="705188258" sldId="311"/>
        </pc:sldMkLst>
        <pc:spChg chg="mod">
          <ac:chgData name="Atte Rytkönen" userId="282115f7-001b-4792-b2da-fa0fc4e9705e" providerId="ADAL" clId="{E11D3A44-8824-4461-A0D9-A89CFC254050}" dt="2019-10-29T16:24:14.148" v="580" actId="20577"/>
          <ac:spMkLst>
            <pc:docMk/>
            <pc:sldMk cId="705188258" sldId="311"/>
            <ac:spMk id="2" creationId="{91A2BB5E-0C36-4BBC-9321-02C5FA56EF5C}"/>
          </ac:spMkLst>
        </pc:spChg>
      </pc:sldChg>
      <pc:sldChg chg="modSp">
        <pc:chgData name="Atte Rytkönen" userId="282115f7-001b-4792-b2da-fa0fc4e9705e" providerId="ADAL" clId="{E11D3A44-8824-4461-A0D9-A89CFC254050}" dt="2019-10-29T19:50:04.692" v="1149" actId="20577"/>
        <pc:sldMkLst>
          <pc:docMk/>
          <pc:sldMk cId="1337197345" sldId="312"/>
        </pc:sldMkLst>
        <pc:spChg chg="mod">
          <ac:chgData name="Atte Rytkönen" userId="282115f7-001b-4792-b2da-fa0fc4e9705e" providerId="ADAL" clId="{E11D3A44-8824-4461-A0D9-A89CFC254050}" dt="2019-10-29T19:50:04.692" v="1149" actId="20577"/>
          <ac:spMkLst>
            <pc:docMk/>
            <pc:sldMk cId="1337197345" sldId="312"/>
            <ac:spMk id="2" creationId="{6A36A636-4FC0-430E-8E03-D412081683EC}"/>
          </ac:spMkLst>
        </pc:spChg>
      </pc:sldChg>
      <pc:sldChg chg="modSp">
        <pc:chgData name="Atte Rytkönen" userId="282115f7-001b-4792-b2da-fa0fc4e9705e" providerId="ADAL" clId="{E11D3A44-8824-4461-A0D9-A89CFC254050}" dt="2019-10-29T19:49:05.771" v="1071" actId="20577"/>
        <pc:sldMkLst>
          <pc:docMk/>
          <pc:sldMk cId="3886942454" sldId="313"/>
        </pc:sldMkLst>
        <pc:spChg chg="mod">
          <ac:chgData name="Atte Rytkönen" userId="282115f7-001b-4792-b2da-fa0fc4e9705e" providerId="ADAL" clId="{E11D3A44-8824-4461-A0D9-A89CFC254050}" dt="2019-10-29T19:49:05.771" v="1071" actId="20577"/>
          <ac:spMkLst>
            <pc:docMk/>
            <pc:sldMk cId="3886942454" sldId="313"/>
            <ac:spMk id="2" creationId="{E2E19A9A-787D-4166-BA8B-601166244951}"/>
          </ac:spMkLst>
        </pc:spChg>
      </pc:sldChg>
      <pc:sldChg chg="modTransition">
        <pc:chgData name="Atte Rytkönen" userId="282115f7-001b-4792-b2da-fa0fc4e9705e" providerId="ADAL" clId="{E11D3A44-8824-4461-A0D9-A89CFC254050}" dt="2019-10-29T19:52:01.753" v="1181"/>
        <pc:sldMkLst>
          <pc:docMk/>
          <pc:sldMk cId="528419545" sldId="314"/>
        </pc:sldMkLst>
      </pc:sldChg>
      <pc:sldChg chg="modSp">
        <pc:chgData name="Atte Rytkönen" userId="282115f7-001b-4792-b2da-fa0fc4e9705e" providerId="ADAL" clId="{E11D3A44-8824-4461-A0D9-A89CFC254050}" dt="2019-10-29T16:34:44.145" v="896" actId="20577"/>
        <pc:sldMkLst>
          <pc:docMk/>
          <pc:sldMk cId="813531149" sldId="317"/>
        </pc:sldMkLst>
        <pc:spChg chg="mod">
          <ac:chgData name="Atte Rytkönen" userId="282115f7-001b-4792-b2da-fa0fc4e9705e" providerId="ADAL" clId="{E11D3A44-8824-4461-A0D9-A89CFC254050}" dt="2019-10-29T16:34:44.145" v="896" actId="20577"/>
          <ac:spMkLst>
            <pc:docMk/>
            <pc:sldMk cId="813531149" sldId="317"/>
            <ac:spMk id="2" creationId="{12136312-5EF7-44D0-BFD9-D11EDB3B0CE9}"/>
          </ac:spMkLst>
        </pc:spChg>
      </pc:sldChg>
      <pc:sldChg chg="modSp add modNotesTx">
        <pc:chgData name="Atte Rytkönen" userId="282115f7-001b-4792-b2da-fa0fc4e9705e" providerId="ADAL" clId="{E11D3A44-8824-4461-A0D9-A89CFC254050}" dt="2019-10-29T19:42:17.218" v="1030" actId="15"/>
        <pc:sldMkLst>
          <pc:docMk/>
          <pc:sldMk cId="3839452771" sldId="318"/>
        </pc:sldMkLst>
        <pc:spChg chg="mod">
          <ac:chgData name="Atte Rytkönen" userId="282115f7-001b-4792-b2da-fa0fc4e9705e" providerId="ADAL" clId="{E11D3A44-8824-4461-A0D9-A89CFC254050}" dt="2019-10-29T19:42:17.218" v="1030" actId="15"/>
          <ac:spMkLst>
            <pc:docMk/>
            <pc:sldMk cId="3839452771" sldId="318"/>
            <ac:spMk id="2" creationId="{A390E599-7FAF-4381-829B-691F3B35E80E}"/>
          </ac:spMkLst>
        </pc:spChg>
        <pc:spChg chg="mod">
          <ac:chgData name="Atte Rytkönen" userId="282115f7-001b-4792-b2da-fa0fc4e9705e" providerId="ADAL" clId="{E11D3A44-8824-4461-A0D9-A89CFC254050}" dt="2019-10-28T09:33:18.901" v="129" actId="20577"/>
          <ac:spMkLst>
            <pc:docMk/>
            <pc:sldMk cId="3839452771" sldId="318"/>
            <ac:spMk id="3" creationId="{F87FED68-1CC2-4D96-9EF7-8146B8B773AE}"/>
          </ac:spMkLst>
        </pc:spChg>
      </pc:sldChg>
      <pc:sldChg chg="modSp add">
        <pc:chgData name="Atte Rytkönen" userId="282115f7-001b-4792-b2da-fa0fc4e9705e" providerId="ADAL" clId="{E11D3A44-8824-4461-A0D9-A89CFC254050}" dt="2019-10-29T19:42:52.401" v="1031" actId="15"/>
        <pc:sldMkLst>
          <pc:docMk/>
          <pc:sldMk cId="3002827138" sldId="319"/>
        </pc:sldMkLst>
        <pc:spChg chg="mod">
          <ac:chgData name="Atte Rytkönen" userId="282115f7-001b-4792-b2da-fa0fc4e9705e" providerId="ADAL" clId="{E11D3A44-8824-4461-A0D9-A89CFC254050}" dt="2019-10-29T19:42:52.401" v="1031" actId="15"/>
          <ac:spMkLst>
            <pc:docMk/>
            <pc:sldMk cId="3002827138" sldId="319"/>
            <ac:spMk id="2" creationId="{B094314C-9503-40D4-9DB6-EBEAA70107EB}"/>
          </ac:spMkLst>
        </pc:spChg>
        <pc:spChg chg="mod">
          <ac:chgData name="Atte Rytkönen" userId="282115f7-001b-4792-b2da-fa0fc4e9705e" providerId="ADAL" clId="{E11D3A44-8824-4461-A0D9-A89CFC254050}" dt="2019-10-28T09:34:35.788" v="191" actId="20577"/>
          <ac:spMkLst>
            <pc:docMk/>
            <pc:sldMk cId="3002827138" sldId="319"/>
            <ac:spMk id="3" creationId="{949B33F6-7007-433A-A91D-90C13257577B}"/>
          </ac:spMkLst>
        </pc:spChg>
      </pc:sldChg>
      <pc:sldChg chg="modSp add modNotesTx">
        <pc:chgData name="Atte Rytkönen" userId="282115f7-001b-4792-b2da-fa0fc4e9705e" providerId="ADAL" clId="{E11D3A44-8824-4461-A0D9-A89CFC254050}" dt="2019-10-29T19:50:34.133" v="1180" actId="20577"/>
        <pc:sldMkLst>
          <pc:docMk/>
          <pc:sldMk cId="4134110819" sldId="320"/>
        </pc:sldMkLst>
        <pc:spChg chg="mod">
          <ac:chgData name="Atte Rytkönen" userId="282115f7-001b-4792-b2da-fa0fc4e9705e" providerId="ADAL" clId="{E11D3A44-8824-4461-A0D9-A89CFC254050}" dt="2019-10-29T19:50:34.133" v="1180" actId="20577"/>
          <ac:spMkLst>
            <pc:docMk/>
            <pc:sldMk cId="4134110819" sldId="320"/>
            <ac:spMk id="2" creationId="{1FF55469-AB2D-425A-A09A-CE9E7554329C}"/>
          </ac:spMkLst>
        </pc:spChg>
        <pc:spChg chg="mod">
          <ac:chgData name="Atte Rytkönen" userId="282115f7-001b-4792-b2da-fa0fc4e9705e" providerId="ADAL" clId="{E11D3A44-8824-4461-A0D9-A89CFC254050}" dt="2019-10-28T11:11:47.213" v="418" actId="20577"/>
          <ac:spMkLst>
            <pc:docMk/>
            <pc:sldMk cId="4134110819" sldId="320"/>
            <ac:spMk id="3" creationId="{0F133673-4E9D-45A8-9DCF-121F83D9B8C9}"/>
          </ac:spMkLst>
        </pc:spChg>
      </pc:sldChg>
      <pc:sldChg chg="modSp add ord modNotesTx">
        <pc:chgData name="Atte Rytkönen" userId="282115f7-001b-4792-b2da-fa0fc4e9705e" providerId="ADAL" clId="{E11D3A44-8824-4461-A0D9-A89CFC254050}" dt="2019-10-29T19:47:58.486" v="1037"/>
        <pc:sldMkLst>
          <pc:docMk/>
          <pc:sldMk cId="4115146085" sldId="321"/>
        </pc:sldMkLst>
        <pc:spChg chg="mod">
          <ac:chgData name="Atte Rytkönen" userId="282115f7-001b-4792-b2da-fa0fc4e9705e" providerId="ADAL" clId="{E11D3A44-8824-4461-A0D9-A89CFC254050}" dt="2019-10-29T16:27:55.551" v="700" actId="14"/>
          <ac:spMkLst>
            <pc:docMk/>
            <pc:sldMk cId="4115146085" sldId="321"/>
            <ac:spMk id="2" creationId="{9701F76C-6AF0-4406-961C-23AE21880C47}"/>
          </ac:spMkLst>
        </pc:spChg>
        <pc:spChg chg="mod">
          <ac:chgData name="Atte Rytkönen" userId="282115f7-001b-4792-b2da-fa0fc4e9705e" providerId="ADAL" clId="{E11D3A44-8824-4461-A0D9-A89CFC254050}" dt="2019-10-29T16:27:43.241" v="697" actId="20577"/>
          <ac:spMkLst>
            <pc:docMk/>
            <pc:sldMk cId="4115146085" sldId="321"/>
            <ac:spMk id="3" creationId="{572B6C69-9022-4C56-9FDA-6A4BEA3DE9FD}"/>
          </ac:spMkLst>
        </pc:spChg>
      </pc:sldChg>
      <pc:sldChg chg="modSp add">
        <pc:chgData name="Atte Rytkönen" userId="282115f7-001b-4792-b2da-fa0fc4e9705e" providerId="ADAL" clId="{E11D3A44-8824-4461-A0D9-A89CFC254050}" dt="2019-10-29T19:48:31.089" v="1061" actId="20577"/>
        <pc:sldMkLst>
          <pc:docMk/>
          <pc:sldMk cId="3980047919" sldId="322"/>
        </pc:sldMkLst>
        <pc:spChg chg="mod">
          <ac:chgData name="Atte Rytkönen" userId="282115f7-001b-4792-b2da-fa0fc4e9705e" providerId="ADAL" clId="{E11D3A44-8824-4461-A0D9-A89CFC254050}" dt="2019-10-29T19:48:31.089" v="1061" actId="20577"/>
          <ac:spMkLst>
            <pc:docMk/>
            <pc:sldMk cId="3980047919" sldId="322"/>
            <ac:spMk id="2" creationId="{BB62BEA2-9AD2-439A-88F5-EDA0FFF44CC0}"/>
          </ac:spMkLst>
        </pc:spChg>
        <pc:spChg chg="mod">
          <ac:chgData name="Atte Rytkönen" userId="282115f7-001b-4792-b2da-fa0fc4e9705e" providerId="ADAL" clId="{E11D3A44-8824-4461-A0D9-A89CFC254050}" dt="2019-10-29T16:30:07.266" v="772" actId="20577"/>
          <ac:spMkLst>
            <pc:docMk/>
            <pc:sldMk cId="3980047919" sldId="322"/>
            <ac:spMk id="3" creationId="{37A6D0C3-D3E9-497E-8E24-E3079038CFC0}"/>
          </ac:spMkLst>
        </pc:spChg>
      </pc:sldChg>
      <pc:sldChg chg="modSp add">
        <pc:chgData name="Atte Rytkönen" userId="282115f7-001b-4792-b2da-fa0fc4e9705e" providerId="ADAL" clId="{E11D3A44-8824-4461-A0D9-A89CFC254050}" dt="2019-10-29T19:49:28.611" v="1083" actId="20577"/>
        <pc:sldMkLst>
          <pc:docMk/>
          <pc:sldMk cId="2317074192" sldId="323"/>
        </pc:sldMkLst>
        <pc:spChg chg="mod">
          <ac:chgData name="Atte Rytkönen" userId="282115f7-001b-4792-b2da-fa0fc4e9705e" providerId="ADAL" clId="{E11D3A44-8824-4461-A0D9-A89CFC254050}" dt="2019-10-29T19:49:28.611" v="1083" actId="20577"/>
          <ac:spMkLst>
            <pc:docMk/>
            <pc:sldMk cId="2317074192" sldId="323"/>
            <ac:spMk id="2" creationId="{B15D0BD8-9AD8-4361-8205-C46516BCFF3F}"/>
          </ac:spMkLst>
        </pc:spChg>
        <pc:spChg chg="mod">
          <ac:chgData name="Atte Rytkönen" userId="282115f7-001b-4792-b2da-fa0fc4e9705e" providerId="ADAL" clId="{E11D3A44-8824-4461-A0D9-A89CFC254050}" dt="2019-10-29T16:32:06.921" v="817" actId="20577"/>
          <ac:spMkLst>
            <pc:docMk/>
            <pc:sldMk cId="2317074192" sldId="323"/>
            <ac:spMk id="3" creationId="{0527F60A-23F5-4F4E-B511-7C3D3422C2AC}"/>
          </ac:spMkLst>
        </pc:spChg>
      </pc:sldChg>
      <pc:sldChg chg="modSp add modTransition">
        <pc:chgData name="Atte Rytkönen" userId="282115f7-001b-4792-b2da-fa0fc4e9705e" providerId="ADAL" clId="{E11D3A44-8824-4461-A0D9-A89CFC254050}" dt="2019-10-29T19:54:39.979" v="1246"/>
        <pc:sldMkLst>
          <pc:docMk/>
          <pc:sldMk cId="2343457617" sldId="324"/>
        </pc:sldMkLst>
        <pc:spChg chg="mod">
          <ac:chgData name="Atte Rytkönen" userId="282115f7-001b-4792-b2da-fa0fc4e9705e" providerId="ADAL" clId="{E11D3A44-8824-4461-A0D9-A89CFC254050}" dt="2019-10-29T19:54:26.924" v="1211" actId="20577"/>
          <ac:spMkLst>
            <pc:docMk/>
            <pc:sldMk cId="2343457617" sldId="324"/>
            <ac:spMk id="2" creationId="{196BE05D-5036-40F6-A90F-32F2AE10A786}"/>
          </ac:spMkLst>
        </pc:spChg>
        <pc:spChg chg="mod">
          <ac:chgData name="Atte Rytkönen" userId="282115f7-001b-4792-b2da-fa0fc4e9705e" providerId="ADAL" clId="{E11D3A44-8824-4461-A0D9-A89CFC254050}" dt="2019-10-29T19:54:34.627" v="1245" actId="20577"/>
          <ac:spMkLst>
            <pc:docMk/>
            <pc:sldMk cId="2343457617" sldId="324"/>
            <ac:spMk id="3" creationId="{36EFEBF9-32EE-4709-A7B7-43A0DD54EF93}"/>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FB6AF8D-FC22-4752-A3B9-6DA469188AAA}" type="datetimeFigureOut">
              <a:rPr lang="fi-FI" smtClean="0"/>
              <a:t>28.10.2019</a:t>
            </a:fld>
            <a:endParaRPr lang="fi-FI"/>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BBDD93A1-36CC-4246-897B-3343C27AA005}" type="slidenum">
              <a:rPr lang="fi-FI" smtClean="0"/>
              <a:t>‹#›</a:t>
            </a:fld>
            <a:endParaRPr lang="fi-FI"/>
          </a:p>
        </p:txBody>
      </p:sp>
    </p:spTree>
    <p:extLst>
      <p:ext uri="{BB962C8B-B14F-4D97-AF65-F5344CB8AC3E}">
        <p14:creationId xmlns:p14="http://schemas.microsoft.com/office/powerpoint/2010/main" val="23886478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finlex.fi/fi/laki/alkup/2018/20180540"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www.finlex.fi/fi/laki/alkup/2003/200301197" TargetMode="External"/><Relationship Id="rId2" Type="http://schemas.openxmlformats.org/officeDocument/2006/relationships/slide" Target="../slides/slide23.xml"/><Relationship Id="rId1" Type="http://schemas.openxmlformats.org/officeDocument/2006/relationships/notesMaster" Target="../notesMasters/notesMaster1.xml"/><Relationship Id="rId5" Type="http://schemas.openxmlformats.org/officeDocument/2006/relationships/hyperlink" Target="http://www.finlex.fi/fi/laki/alkup/2001/20010731" TargetMode="External"/><Relationship Id="rId4" Type="http://schemas.openxmlformats.org/officeDocument/2006/relationships/hyperlink" Target="http://www.finlex.fi/fi/laki/alkup/1998/199801166"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finlex.fi/fi/laki/alkup/2003/20030940"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finlex.fi/fi/laki/alkup/2002/20020738"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BDD93A1-36CC-4246-897B-3343C27AA005}" type="slidenum">
              <a:rPr lang="fi-FI" smtClean="0"/>
              <a:t>1</a:t>
            </a:fld>
            <a:endParaRPr lang="fi-FI"/>
          </a:p>
        </p:txBody>
      </p:sp>
    </p:spTree>
    <p:extLst>
      <p:ext uri="{BB962C8B-B14F-4D97-AF65-F5344CB8AC3E}">
        <p14:creationId xmlns:p14="http://schemas.microsoft.com/office/powerpoint/2010/main" val="3719826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Säännöllinen työaika voidaan järjestää niin, että se on kahden viikon jakson aikana on enintään 80 tuntia ja vastaavasti kolmen viikon jakson aikana enintään 120 tuntia.</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Säännöllinen työaika saadaan 5 §:ssä säädetystä poiketen järjestää niin, että se on kolmen viikon pituisena ajanjaksona enintään 120 tuntia tai kahden viikon pituisena ajanjaksona enintään 80 tuntia: </a:t>
            </a:r>
          </a:p>
          <a:p>
            <a:r>
              <a:rPr lang="fi-FI" sz="1200" b="0" i="0" kern="1200" dirty="0">
                <a:solidFill>
                  <a:schemeClr val="tx1"/>
                </a:solidFill>
                <a:effectLst/>
                <a:latin typeface="+mn-lt"/>
                <a:ea typeface="+mn-ea"/>
                <a:cs typeface="+mn-cs"/>
              </a:rPr>
              <a:t>1) turvallisuus-, vartiointi-, valvonta- ja liikenteen ohjaustehtävissä, pelastustoimen tehtävissä sekä vankeinhoidossa;  </a:t>
            </a:r>
          </a:p>
          <a:p>
            <a:r>
              <a:rPr lang="fi-FI" sz="1200" b="0" i="0" kern="1200" dirty="0">
                <a:solidFill>
                  <a:schemeClr val="tx1"/>
                </a:solidFill>
                <a:effectLst/>
                <a:latin typeface="+mn-lt"/>
                <a:ea typeface="+mn-ea"/>
                <a:cs typeface="+mn-cs"/>
              </a:rPr>
              <a:t>2) lehdistötyössä, toimituksellisessa radio-, televisiotyössä ja näihin rinnastuvan verkkosisällön tuottamisessa ja lähettämisessä, elokuvatuotannossa sekä postipalveluissa ja yötyötä edellyttävissä tietoliikennepalveluissa; </a:t>
            </a:r>
          </a:p>
          <a:p>
            <a:r>
              <a:rPr lang="fi-FI" sz="1200" b="0" i="0" kern="1200" dirty="0">
                <a:solidFill>
                  <a:schemeClr val="tx1"/>
                </a:solidFill>
                <a:effectLst/>
                <a:latin typeface="+mn-lt"/>
                <a:ea typeface="+mn-ea"/>
                <a:cs typeface="+mn-cs"/>
              </a:rPr>
              <a:t>3) varhaiskasvatuslaissa (</a:t>
            </a:r>
            <a:r>
              <a:rPr lang="fi-FI" sz="1200" b="0" i="0" u="none" strike="noStrike" kern="1200" dirty="0">
                <a:solidFill>
                  <a:schemeClr val="tx1"/>
                </a:solidFill>
                <a:effectLst/>
                <a:latin typeface="+mn-lt"/>
                <a:ea typeface="+mn-ea"/>
                <a:cs typeface="+mn-cs"/>
                <a:hlinkClick r:id="rId3"/>
              </a:rPr>
              <a:t>540/2018</a:t>
            </a:r>
            <a:r>
              <a:rPr lang="fi-FI" sz="1200" b="0" i="0" kern="1200" dirty="0">
                <a:solidFill>
                  <a:schemeClr val="tx1"/>
                </a:solidFill>
                <a:effectLst/>
                <a:latin typeface="+mn-lt"/>
                <a:ea typeface="+mn-ea"/>
                <a:cs typeface="+mn-cs"/>
              </a:rPr>
              <a:t>) tarkoitetussa perhepäivähoidossa, yötyötä edellyttävissä muissa varhaiskasvatuspalveluissa sekä pääosan vuorokaudesta toimivissa sosiaali-, terveys ja eläinlääkäripalveluissa; </a:t>
            </a:r>
          </a:p>
          <a:p>
            <a:r>
              <a:rPr lang="fi-FI" sz="1200" b="0" i="0" kern="1200" dirty="0">
                <a:solidFill>
                  <a:schemeClr val="tx1"/>
                </a:solidFill>
                <a:effectLst/>
                <a:latin typeface="+mn-lt"/>
                <a:ea typeface="+mn-ea"/>
                <a:cs typeface="+mn-cs"/>
              </a:rPr>
              <a:t>4) henkilö- ja tavarankuljetuksessa sekä aluksen ja rautatievaunun lastaus- ja purkaustehtävissä; </a:t>
            </a:r>
          </a:p>
          <a:p>
            <a:r>
              <a:rPr lang="fi-FI" sz="1200" b="0" i="0" kern="1200" dirty="0">
                <a:solidFill>
                  <a:schemeClr val="tx1"/>
                </a:solidFill>
                <a:effectLst/>
                <a:latin typeface="+mn-lt"/>
                <a:ea typeface="+mn-ea"/>
                <a:cs typeface="+mn-cs"/>
              </a:rPr>
              <a:t>5) maastossa tehtävässä koneellisessa metsä-, metsänparannus- ja puutavaran lähikuljetustyössä; </a:t>
            </a:r>
          </a:p>
          <a:p>
            <a:r>
              <a:rPr lang="fi-FI" sz="1200" b="0" i="0" kern="1200" dirty="0">
                <a:solidFill>
                  <a:schemeClr val="tx1"/>
                </a:solidFill>
                <a:effectLst/>
                <a:latin typeface="+mn-lt"/>
                <a:ea typeface="+mn-ea"/>
                <a:cs typeface="+mn-cs"/>
              </a:rPr>
              <a:t>6) meijeritoiminnassa; </a:t>
            </a:r>
          </a:p>
          <a:p>
            <a:r>
              <a:rPr lang="fi-FI" sz="1200" b="0" i="0" kern="1200" dirty="0">
                <a:solidFill>
                  <a:schemeClr val="tx1"/>
                </a:solidFill>
                <a:effectLst/>
                <a:latin typeface="+mn-lt"/>
                <a:ea typeface="+mn-ea"/>
                <a:cs typeface="+mn-cs"/>
              </a:rPr>
              <a:t>7) majoitus-, ravitsemis- ja kulttuuripalveluissa sekä leiritoiminnassa; </a:t>
            </a:r>
          </a:p>
          <a:p>
            <a:r>
              <a:rPr lang="fi-FI" sz="1200" b="0" i="0" kern="1200" dirty="0">
                <a:solidFill>
                  <a:schemeClr val="tx1"/>
                </a:solidFill>
                <a:effectLst/>
                <a:latin typeface="+mn-lt"/>
                <a:ea typeface="+mn-ea"/>
                <a:cs typeface="+mn-cs"/>
              </a:rPr>
              <a:t>8) 1—7 kohdassa tarkoitettujen tehtävien ja toimintojen käynnissä pitämiseksi välttämättömissä tukitoiminnoissa. </a:t>
            </a:r>
          </a:p>
          <a:p>
            <a:r>
              <a:rPr lang="fi-FI" sz="1200" b="0" i="0" kern="1200" dirty="0">
                <a:solidFill>
                  <a:schemeClr val="tx1"/>
                </a:solidFill>
                <a:effectLst/>
                <a:latin typeface="+mn-lt"/>
                <a:ea typeface="+mn-ea"/>
                <a:cs typeface="+mn-cs"/>
              </a:rPr>
              <a:t>.  </a:t>
            </a:r>
          </a:p>
          <a:p>
            <a:r>
              <a:rPr lang="fi-FI" sz="1200" b="0" i="0" kern="1200" dirty="0">
                <a:solidFill>
                  <a:schemeClr val="tx1"/>
                </a:solidFill>
                <a:effectLst/>
                <a:latin typeface="+mn-lt"/>
                <a:ea typeface="+mn-ea"/>
                <a:cs typeface="+mn-cs"/>
              </a:rPr>
              <a:t>Työn tarkoituksenmukaiseksi järjestämiseksi tai työntekijöille epätarkoituksenmukaisten työvuorojen välttämiseksi saadaan säännöllinen työaika kuitenkin järjestää niin, että se on kahden toisiaan seuraavan kolmen viikon ajanjaksona tai kolmen toisiaan seuraavan kahden viikon ajanjaksona enintään 240 tuntia. Säännöllinen työaika ei saa kumpanakaan kolmen viikon ajanjaksona ylittää 128:aa tuntia eikä yhdenkään kahden viikon ajanjakson aikana 88:aa tuntia. </a:t>
            </a: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10</a:t>
            </a:fld>
            <a:endParaRPr lang="fi-FI"/>
          </a:p>
        </p:txBody>
      </p:sp>
    </p:spTree>
    <p:extLst>
      <p:ext uri="{BB962C8B-B14F-4D97-AF65-F5344CB8AC3E}">
        <p14:creationId xmlns:p14="http://schemas.microsoft.com/office/powerpoint/2010/main" val="5270890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fontAlgn="base"/>
            <a:r>
              <a:rPr lang="fi-FI" sz="1200" b="0" i="0" kern="1200" dirty="0">
                <a:solidFill>
                  <a:schemeClr val="tx1"/>
                </a:solidFill>
                <a:effectLst/>
                <a:latin typeface="+mn-lt"/>
                <a:ea typeface="+mn-ea"/>
                <a:cs typeface="+mn-cs"/>
              </a:rPr>
              <a:t>Työnantaja ja työntekijä saavat 5 §:n 1 momentista sekä työehtosopimuksen säännöllisen työajan pituutta ja sijoittamista koskevista määräyksistä poiketen sopia liukuvasta työajasta niin, että työntekijä voi sovituissa rajoissa määrätä päivittäisen työaikansa sijoittamisesta. Sovittaessa liukuvasta työajasta on sovittava ainakin:</a:t>
            </a:r>
          </a:p>
          <a:p>
            <a:pPr fontAlgn="base"/>
            <a:r>
              <a:rPr lang="fi-FI" sz="1200" b="0" i="0" kern="1200" dirty="0">
                <a:solidFill>
                  <a:schemeClr val="tx1"/>
                </a:solidFill>
                <a:effectLst/>
                <a:latin typeface="+mn-lt"/>
                <a:ea typeface="+mn-ea"/>
                <a:cs typeface="+mn-cs"/>
              </a:rPr>
              <a:t>1) yhdenjaksoisesta kiinteästä työajasta;</a:t>
            </a:r>
          </a:p>
          <a:p>
            <a:pPr fontAlgn="base"/>
            <a:r>
              <a:rPr lang="fi-FI" sz="1200" b="0" i="0" kern="1200" dirty="0">
                <a:solidFill>
                  <a:schemeClr val="tx1"/>
                </a:solidFill>
                <a:effectLst/>
                <a:latin typeface="+mn-lt"/>
                <a:ea typeface="+mn-ea"/>
                <a:cs typeface="+mn-cs"/>
              </a:rPr>
              <a:t>2) työajan vuorokautisesta liukumarajasta ja liukuma-ajan sijoittamisesta;</a:t>
            </a:r>
          </a:p>
          <a:p>
            <a:pPr fontAlgn="base"/>
            <a:r>
              <a:rPr lang="fi-FI" sz="1200" b="0" i="0" kern="1200" dirty="0">
                <a:solidFill>
                  <a:schemeClr val="tx1"/>
                </a:solidFill>
                <a:effectLst/>
                <a:latin typeface="+mn-lt"/>
                <a:ea typeface="+mn-ea"/>
                <a:cs typeface="+mn-cs"/>
              </a:rPr>
              <a:t>3) lepoaikojen sijoittamisesta;</a:t>
            </a:r>
          </a:p>
          <a:p>
            <a:pPr fontAlgn="base"/>
            <a:r>
              <a:rPr lang="fi-FI" sz="1200" b="0" i="0" kern="1200" dirty="0">
                <a:solidFill>
                  <a:schemeClr val="tx1"/>
                </a:solidFill>
                <a:effectLst/>
                <a:latin typeface="+mn-lt"/>
                <a:ea typeface="+mn-ea"/>
                <a:cs typeface="+mn-cs"/>
              </a:rPr>
              <a:t>4) säännöllisen työajan ylitysten ja alitusten enimmäiskertymästä.</a:t>
            </a:r>
          </a:p>
          <a:p>
            <a:pPr fontAlgn="base"/>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14 § </a:t>
            </a:r>
          </a:p>
          <a:p>
            <a:r>
              <a:rPr lang="fi-FI" sz="1200" b="0" i="1" kern="1200" dirty="0">
                <a:solidFill>
                  <a:schemeClr val="tx1"/>
                </a:solidFill>
                <a:effectLst/>
                <a:latin typeface="+mn-lt"/>
                <a:ea typeface="+mn-ea"/>
                <a:cs typeface="+mn-cs"/>
              </a:rPr>
              <a:t>Työaikapankki </a:t>
            </a:r>
          </a:p>
          <a:p>
            <a:r>
              <a:rPr lang="fi-FI" sz="1200" b="0" i="0" kern="1200" dirty="0">
                <a:solidFill>
                  <a:schemeClr val="tx1"/>
                </a:solidFill>
                <a:effectLst/>
                <a:latin typeface="+mn-lt"/>
                <a:ea typeface="+mn-ea"/>
                <a:cs typeface="+mn-cs"/>
              </a:rPr>
              <a:t>Työaikapankilla tarkoitetaan tässä laissa työ- ja vapaa-ajan yhteensovitusjärjestelmää, jolla työaikaa, ansaittuja vapaita tai vapaa-ajaksi muutettuja rahamääräisiä etuuksia voidaan säästää ja yhdistää toisiinsa. Työnantaja ja luottamusmies tai jos sellaista ei ole valittu, luottamusvaltuutettu tai muu työntekijöiden edustaja taikka henkilöstö tai henkilöstöryhmä yhdessä saavat sopia kirjallisesti työaikapankin käyttöönotosta. Edustajan tekemä työaikapankkia koskeva sopimus sitoo niitä työntekijöitä, joita edustajan katsotaan edustavan. </a:t>
            </a:r>
          </a:p>
          <a:p>
            <a:r>
              <a:rPr lang="fi-FI" sz="1200" b="0" i="0" kern="1200" dirty="0">
                <a:solidFill>
                  <a:schemeClr val="tx1"/>
                </a:solidFill>
                <a:effectLst/>
                <a:latin typeface="+mn-lt"/>
                <a:ea typeface="+mn-ea"/>
                <a:cs typeface="+mn-cs"/>
              </a:rPr>
              <a:t>Sopimuksessa on sovittava ainakin: </a:t>
            </a:r>
          </a:p>
          <a:p>
            <a:r>
              <a:rPr lang="fi-FI" sz="1200" b="0" i="0" kern="1200" dirty="0">
                <a:solidFill>
                  <a:schemeClr val="tx1"/>
                </a:solidFill>
                <a:effectLst/>
                <a:latin typeface="+mn-lt"/>
                <a:ea typeface="+mn-ea"/>
                <a:cs typeface="+mn-cs"/>
              </a:rPr>
              <a:t>1) siitä, mitä 3 momentissa säädettyjä eriä työaikapankkiin voidaan siirtää; </a:t>
            </a:r>
          </a:p>
          <a:p>
            <a:r>
              <a:rPr lang="fi-FI" sz="1200" b="0" i="0" kern="1200" dirty="0">
                <a:solidFill>
                  <a:schemeClr val="tx1"/>
                </a:solidFill>
                <a:effectLst/>
                <a:latin typeface="+mn-lt"/>
                <a:ea typeface="+mn-ea"/>
                <a:cs typeface="+mn-cs"/>
              </a:rPr>
              <a:t>2) säästämisrajoista; </a:t>
            </a:r>
          </a:p>
          <a:p>
            <a:r>
              <a:rPr lang="fi-FI" sz="1200" b="0" i="0" kern="1200" dirty="0">
                <a:solidFill>
                  <a:schemeClr val="tx1"/>
                </a:solidFill>
                <a:effectLst/>
                <a:latin typeface="+mn-lt"/>
                <a:ea typeface="+mn-ea"/>
                <a:cs typeface="+mn-cs"/>
              </a:rPr>
              <a:t>3) työaikapankin lakkaamisesta ja lakkaamishetkellä työaikapankissa olevien erien korvaamisesta; </a:t>
            </a:r>
          </a:p>
          <a:p>
            <a:r>
              <a:rPr lang="fi-FI" sz="1200" b="0" i="0" kern="1200" dirty="0">
                <a:solidFill>
                  <a:schemeClr val="tx1"/>
                </a:solidFill>
                <a:effectLst/>
                <a:latin typeface="+mn-lt"/>
                <a:ea typeface="+mn-ea"/>
                <a:cs typeface="+mn-cs"/>
              </a:rPr>
              <a:t>4) vapaan käyttämisen periaatteista ja menettelytavoista, joilla työaikapankkiin säästettyä aikaa pidetään vapaana. </a:t>
            </a:r>
          </a:p>
          <a:p>
            <a:r>
              <a:rPr lang="fi-FI" sz="1200" b="0" i="0" kern="1200" dirty="0">
                <a:solidFill>
                  <a:schemeClr val="tx1"/>
                </a:solidFill>
                <a:effectLst/>
                <a:latin typeface="+mn-lt"/>
                <a:ea typeface="+mn-ea"/>
                <a:cs typeface="+mn-cs"/>
              </a:rPr>
              <a:t>Työntekijän kutakin kertaa varten tai määrätyksi lyhyehköksi määräajaksi antamalla suostumuksella työaikapankkiin voidaan siirtää: </a:t>
            </a:r>
          </a:p>
          <a:p>
            <a:r>
              <a:rPr lang="fi-FI" sz="1200" b="0" i="0" kern="1200" dirty="0">
                <a:solidFill>
                  <a:schemeClr val="tx1"/>
                </a:solidFill>
                <a:effectLst/>
                <a:latin typeface="+mn-lt"/>
                <a:ea typeface="+mn-ea"/>
                <a:cs typeface="+mn-cs"/>
              </a:rPr>
              <a:t>1) lisä- ja ylityötunteja; </a:t>
            </a:r>
          </a:p>
          <a:p>
            <a:r>
              <a:rPr lang="fi-FI" sz="1200" b="0" i="0" kern="1200" dirty="0">
                <a:solidFill>
                  <a:schemeClr val="tx1"/>
                </a:solidFill>
                <a:effectLst/>
                <a:latin typeface="+mn-lt"/>
                <a:ea typeface="+mn-ea"/>
                <a:cs typeface="+mn-cs"/>
              </a:rPr>
              <a:t>2) liukuvaan työaikajärjestelmään kertyneitä työtunteja enintään 60 tuntia neljän kuukauden </a:t>
            </a:r>
            <a:r>
              <a:rPr lang="fi-FI" sz="1200" b="0" i="0" kern="1200" dirty="0" err="1">
                <a:solidFill>
                  <a:schemeClr val="tx1"/>
                </a:solidFill>
                <a:effectLst/>
                <a:latin typeface="+mn-lt"/>
                <a:ea typeface="+mn-ea"/>
                <a:cs typeface="+mn-cs"/>
              </a:rPr>
              <a:t>seurantajakson</a:t>
            </a:r>
            <a:r>
              <a:rPr lang="fi-FI" sz="1200" b="0" i="0" kern="1200" dirty="0">
                <a:solidFill>
                  <a:schemeClr val="tx1"/>
                </a:solidFill>
                <a:effectLst/>
                <a:latin typeface="+mn-lt"/>
                <a:ea typeface="+mn-ea"/>
                <a:cs typeface="+mn-cs"/>
              </a:rPr>
              <a:t> aikana; </a:t>
            </a:r>
          </a:p>
          <a:p>
            <a:r>
              <a:rPr lang="fi-FI" sz="1200" b="0" i="0" kern="1200" dirty="0">
                <a:solidFill>
                  <a:schemeClr val="tx1"/>
                </a:solidFill>
                <a:effectLst/>
                <a:latin typeface="+mn-lt"/>
                <a:ea typeface="+mn-ea"/>
                <a:cs typeface="+mn-cs"/>
              </a:rPr>
              <a:t>3) lakiin tai sopimukseen perustuvia rahamääräisiä etuuksia sen jälkeen, kun ne on ensin muutettu aikamääräisiksi.  </a:t>
            </a:r>
          </a:p>
          <a:p>
            <a:r>
              <a:rPr lang="fi-FI" sz="1200" b="0" i="0" kern="1200" dirty="0">
                <a:solidFill>
                  <a:schemeClr val="tx1"/>
                </a:solidFill>
                <a:effectLst/>
                <a:latin typeface="+mn-lt"/>
                <a:ea typeface="+mn-ea"/>
                <a:cs typeface="+mn-cs"/>
              </a:rPr>
              <a:t>Työaikapankkiin ei kuitenkaan saa siirtää säännölliseltä työajalta maksettavaa palkkaa, kulukorvauksia tai korvausluonteisia saatavia eikä rahamääräistä etuutta sen jälkeen, kun se on erääntynyt maksettavaksi. Työaikapankkiin säästetty työaikakertymä ei saa myöskään kalenterivuoden aikana kasvaa yli 180 tuntia eikä työaikapankin kokonaiskertymä ylittää kuuden kuukauden työaikaa vastaavaa määrää. </a:t>
            </a:r>
          </a:p>
          <a:p>
            <a:r>
              <a:rPr lang="fi-FI" sz="1200" b="0" i="0" kern="1200" dirty="0">
                <a:solidFill>
                  <a:schemeClr val="tx1"/>
                </a:solidFill>
                <a:effectLst/>
                <a:latin typeface="+mn-lt"/>
                <a:ea typeface="+mn-ea"/>
                <a:cs typeface="+mn-cs"/>
              </a:rPr>
              <a:t>Siirrettäessä 3 momentissa tarkoitettuja eriä työaikapankkiin niiden lakiin tai sopimukseen perustuvat vapaan antamista tai edun erääntymistä koskevat ehdot korvautuvat työaikapankkijärjestelmän ehdoilla. </a:t>
            </a:r>
          </a:p>
          <a:p>
            <a:r>
              <a:rPr lang="fi-FI" sz="1200" b="0" i="0" kern="1200" dirty="0">
                <a:solidFill>
                  <a:schemeClr val="tx1"/>
                </a:solidFill>
                <a:effectLst/>
                <a:latin typeface="+mn-lt"/>
                <a:ea typeface="+mn-ea"/>
                <a:cs typeface="+mn-cs"/>
              </a:rPr>
              <a:t>Työntekijällä on oikeus saada työaikapankkiin säästettyä vapaata vähintään kaksi viikkoa kalenterivuodessa. Jos työaikapankkiin on säästetty vapaata yli kymmenen viikkoa, työntekijällä on kuitenkin oikeus saada vuodessa vapaata vähintään viidesosa työaikapankin kertymästä. Työnantajan on työntekijän vaatimuksesta annettava vapaa seuraavan kuuden kuukauden aikana. Jos työnantaja määrää vapaan ajankohdan, työntekijällä on niin vaatiessaan oikeus saada vapaan sijasta korvaus rahana. </a:t>
            </a:r>
          </a:p>
          <a:p>
            <a:pPr fontAlgn="base"/>
            <a:endParaRPr lang="fi-FI" sz="1200" b="0" i="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08C3BB87-E509-4465-BD91-EF15F17259E5}" type="slidenum">
              <a:rPr lang="fi-FI" smtClean="0"/>
              <a:t>11</a:t>
            </a:fld>
            <a:endParaRPr lang="fi-FI"/>
          </a:p>
        </p:txBody>
      </p:sp>
    </p:spTree>
    <p:extLst>
      <p:ext uri="{BB962C8B-B14F-4D97-AF65-F5344CB8AC3E}">
        <p14:creationId xmlns:p14="http://schemas.microsoft.com/office/powerpoint/2010/main" val="21239646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13 § </a:t>
            </a:r>
          </a:p>
          <a:p>
            <a:r>
              <a:rPr lang="fi-FI" sz="1200" b="0" i="1" kern="1200" dirty="0" err="1">
                <a:solidFill>
                  <a:schemeClr val="tx1"/>
                </a:solidFill>
                <a:effectLst/>
                <a:latin typeface="+mn-lt"/>
                <a:ea typeface="+mn-ea"/>
                <a:cs typeface="+mn-cs"/>
              </a:rPr>
              <a:t>Joustotyöaika</a:t>
            </a:r>
            <a:r>
              <a:rPr lang="fi-FI" sz="1200" b="0" i="1" kern="1200" dirty="0">
                <a:solidFill>
                  <a:schemeClr val="tx1"/>
                </a:solidFill>
                <a:effectLst/>
                <a:latin typeface="+mn-lt"/>
                <a:ea typeface="+mn-ea"/>
                <a:cs typeface="+mn-cs"/>
              </a:rPr>
              <a:t>  </a:t>
            </a:r>
          </a:p>
          <a:p>
            <a:r>
              <a:rPr lang="fi-FI" sz="1200" b="0" i="0" kern="1200" dirty="0">
                <a:solidFill>
                  <a:schemeClr val="tx1"/>
                </a:solidFill>
                <a:effectLst/>
                <a:latin typeface="+mn-lt"/>
                <a:ea typeface="+mn-ea"/>
                <a:cs typeface="+mn-cs"/>
              </a:rPr>
              <a:t>Työnantaja ja työntekijä saavat työehtosopimuksen säännöllisen työajan pituutta ja sijoittamista koskevista määräyksistä poiketen sopia </a:t>
            </a:r>
            <a:r>
              <a:rPr lang="fi-FI" sz="1200" b="0" i="0" kern="1200" dirty="0" err="1">
                <a:solidFill>
                  <a:schemeClr val="tx1"/>
                </a:solidFill>
                <a:effectLst/>
                <a:latin typeface="+mn-lt"/>
                <a:ea typeface="+mn-ea"/>
                <a:cs typeface="+mn-cs"/>
              </a:rPr>
              <a:t>joustotyöaikaa</a:t>
            </a:r>
            <a:r>
              <a:rPr lang="fi-FI" sz="1200" b="0" i="0" kern="1200" dirty="0">
                <a:solidFill>
                  <a:schemeClr val="tx1"/>
                </a:solidFill>
                <a:effectLst/>
                <a:latin typeface="+mn-lt"/>
                <a:ea typeface="+mn-ea"/>
                <a:cs typeface="+mn-cs"/>
              </a:rPr>
              <a:t> koskevasta työaikaehdosta, jonka mukaan vähintään puolet työajasta on sellaista, jonka sijoittelusta ja työntekopaikasta työntekijä voi itsenäisesti päättää. </a:t>
            </a:r>
            <a:r>
              <a:rPr lang="fi-FI" sz="1200" b="0" i="0" kern="1200" dirty="0" err="1">
                <a:solidFill>
                  <a:schemeClr val="tx1"/>
                </a:solidFill>
                <a:effectLst/>
                <a:latin typeface="+mn-lt"/>
                <a:ea typeface="+mn-ea"/>
                <a:cs typeface="+mn-cs"/>
              </a:rPr>
              <a:t>Joustotyöaikaa</a:t>
            </a:r>
            <a:r>
              <a:rPr lang="fi-FI" sz="1200" b="0" i="0" kern="1200" dirty="0">
                <a:solidFill>
                  <a:schemeClr val="tx1"/>
                </a:solidFill>
                <a:effectLst/>
                <a:latin typeface="+mn-lt"/>
                <a:ea typeface="+mn-ea"/>
                <a:cs typeface="+mn-cs"/>
              </a:rPr>
              <a:t> koskevassa sopimuksessa on sovittava ainakin: </a:t>
            </a:r>
          </a:p>
          <a:p>
            <a:r>
              <a:rPr lang="fi-FI" sz="1200" b="0" i="0" kern="1200" dirty="0">
                <a:solidFill>
                  <a:schemeClr val="tx1"/>
                </a:solidFill>
                <a:effectLst/>
                <a:latin typeface="+mn-lt"/>
                <a:ea typeface="+mn-ea"/>
                <a:cs typeface="+mn-cs"/>
              </a:rPr>
              <a:t>1) päivistä, joille työntekijä saa sijoittaa työaikaa; </a:t>
            </a:r>
          </a:p>
          <a:p>
            <a:r>
              <a:rPr lang="fi-FI" sz="1200" b="0" i="0" kern="1200" dirty="0">
                <a:solidFill>
                  <a:schemeClr val="tx1"/>
                </a:solidFill>
                <a:effectLst/>
                <a:latin typeface="+mn-lt"/>
                <a:ea typeface="+mn-ea"/>
                <a:cs typeface="+mn-cs"/>
              </a:rPr>
              <a:t>2) viikkolevon sijoittamisesta; </a:t>
            </a:r>
          </a:p>
          <a:p>
            <a:r>
              <a:rPr lang="fi-FI" sz="1200" b="0" i="0" kern="1200" dirty="0">
                <a:solidFill>
                  <a:schemeClr val="tx1"/>
                </a:solidFill>
                <a:effectLst/>
                <a:latin typeface="+mn-lt"/>
                <a:ea typeface="+mn-ea"/>
                <a:cs typeface="+mn-cs"/>
              </a:rPr>
              <a:t>3) mahdollisesta kiinteästä työajasta, ei kuitenkaan sen sijoittumisesta kello 23:n ja 06:n väliselle ajalle; </a:t>
            </a:r>
          </a:p>
          <a:p>
            <a:r>
              <a:rPr lang="fi-FI" sz="1200" b="0" i="0" kern="1200" dirty="0">
                <a:solidFill>
                  <a:schemeClr val="tx1"/>
                </a:solidFill>
                <a:effectLst/>
                <a:latin typeface="+mn-lt"/>
                <a:ea typeface="+mn-ea"/>
                <a:cs typeface="+mn-cs"/>
              </a:rPr>
              <a:t>4) sovellettavasta työajasta </a:t>
            </a:r>
            <a:r>
              <a:rPr lang="fi-FI" sz="1200" b="0" i="0" kern="1200" dirty="0" err="1">
                <a:solidFill>
                  <a:schemeClr val="tx1"/>
                </a:solidFill>
                <a:effectLst/>
                <a:latin typeface="+mn-lt"/>
                <a:ea typeface="+mn-ea"/>
                <a:cs typeface="+mn-cs"/>
              </a:rPr>
              <a:t>joustotyöaikaa</a:t>
            </a:r>
            <a:r>
              <a:rPr lang="fi-FI" sz="1200" b="0" i="0" kern="1200" dirty="0">
                <a:solidFill>
                  <a:schemeClr val="tx1"/>
                </a:solidFill>
                <a:effectLst/>
                <a:latin typeface="+mn-lt"/>
                <a:ea typeface="+mn-ea"/>
                <a:cs typeface="+mn-cs"/>
              </a:rPr>
              <a:t> koskevan sopimuksen päättymisen jälkeen. </a:t>
            </a:r>
          </a:p>
          <a:p>
            <a:r>
              <a:rPr lang="fi-FI" sz="1200" b="0" i="0" kern="1200" dirty="0">
                <a:solidFill>
                  <a:schemeClr val="tx1"/>
                </a:solidFill>
                <a:effectLst/>
                <a:latin typeface="+mn-lt"/>
                <a:ea typeface="+mn-ea"/>
                <a:cs typeface="+mn-cs"/>
              </a:rPr>
              <a:t>Viikoittainen säännöllinen työaika saa </a:t>
            </a:r>
            <a:r>
              <a:rPr lang="fi-FI" sz="1200" b="0" i="0" kern="1200" dirty="0" err="1">
                <a:solidFill>
                  <a:schemeClr val="tx1"/>
                </a:solidFill>
                <a:effectLst/>
                <a:latin typeface="+mn-lt"/>
                <a:ea typeface="+mn-ea"/>
                <a:cs typeface="+mn-cs"/>
              </a:rPr>
              <a:t>joustotyöajassa</a:t>
            </a:r>
            <a:r>
              <a:rPr lang="fi-FI" sz="1200" b="0" i="0" kern="1200" dirty="0">
                <a:solidFill>
                  <a:schemeClr val="tx1"/>
                </a:solidFill>
                <a:effectLst/>
                <a:latin typeface="+mn-lt"/>
                <a:ea typeface="+mn-ea"/>
                <a:cs typeface="+mn-cs"/>
              </a:rPr>
              <a:t> olla keskimäärin enintään 40 tuntia neljän kuukauden ajanjakson aikana. </a:t>
            </a:r>
          </a:p>
          <a:p>
            <a:r>
              <a:rPr lang="fi-FI" sz="1200" b="0" i="0" kern="1200" dirty="0" err="1">
                <a:solidFill>
                  <a:schemeClr val="tx1"/>
                </a:solidFill>
                <a:effectLst/>
                <a:latin typeface="+mn-lt"/>
                <a:ea typeface="+mn-ea"/>
                <a:cs typeface="+mn-cs"/>
              </a:rPr>
              <a:t>Joustotyöaikaa</a:t>
            </a:r>
            <a:r>
              <a:rPr lang="fi-FI" sz="1200" b="0" i="0" kern="1200" dirty="0">
                <a:solidFill>
                  <a:schemeClr val="tx1"/>
                </a:solidFill>
                <a:effectLst/>
                <a:latin typeface="+mn-lt"/>
                <a:ea typeface="+mn-ea"/>
                <a:cs typeface="+mn-cs"/>
              </a:rPr>
              <a:t> koskeva sopimus on tehtävä kirjallisesti. </a:t>
            </a:r>
            <a:r>
              <a:rPr lang="fi-FI" sz="1200" b="0" i="0" kern="1200" dirty="0" err="1">
                <a:solidFill>
                  <a:schemeClr val="tx1"/>
                </a:solidFill>
                <a:effectLst/>
                <a:latin typeface="+mn-lt"/>
                <a:ea typeface="+mn-ea"/>
                <a:cs typeface="+mn-cs"/>
              </a:rPr>
              <a:t>Joustotyöaikaa</a:t>
            </a:r>
            <a:r>
              <a:rPr lang="fi-FI" sz="1200" b="0" i="0" kern="1200" dirty="0">
                <a:solidFill>
                  <a:schemeClr val="tx1"/>
                </a:solidFill>
                <a:effectLst/>
                <a:latin typeface="+mn-lt"/>
                <a:ea typeface="+mn-ea"/>
                <a:cs typeface="+mn-cs"/>
              </a:rPr>
              <a:t> koskeva sopimusehto voidaan irtisanoa päättymään kuluvaa </a:t>
            </a:r>
            <a:r>
              <a:rPr lang="fi-FI" sz="1200" b="0" i="0" kern="1200" dirty="0" err="1">
                <a:solidFill>
                  <a:schemeClr val="tx1"/>
                </a:solidFill>
                <a:effectLst/>
                <a:latin typeface="+mn-lt"/>
                <a:ea typeface="+mn-ea"/>
                <a:cs typeface="+mn-cs"/>
              </a:rPr>
              <a:t>tasoittumisjaksoa</a:t>
            </a:r>
            <a:r>
              <a:rPr lang="fi-FI" sz="1200" b="0" i="0" kern="1200" dirty="0">
                <a:solidFill>
                  <a:schemeClr val="tx1"/>
                </a:solidFill>
                <a:effectLst/>
                <a:latin typeface="+mn-lt"/>
                <a:ea typeface="+mn-ea"/>
                <a:cs typeface="+mn-cs"/>
              </a:rPr>
              <a:t> seuraavan jakson lopussa. </a:t>
            </a: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13</a:t>
            </a:fld>
            <a:endParaRPr lang="fi-FI"/>
          </a:p>
        </p:txBody>
      </p:sp>
    </p:spTree>
    <p:extLst>
      <p:ext uri="{BB962C8B-B14F-4D97-AF65-F5344CB8AC3E}">
        <p14:creationId xmlns:p14="http://schemas.microsoft.com/office/powerpoint/2010/main" val="8711219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Sopimuksessa on sovittava ainakin 1) siitä, mitä eriä työaikapankkiin voidaan siirtää  Ei muuta kuin laissa mainitut: lisä- ja ylityötunnit, liukuvan työajan saldo </a:t>
            </a:r>
            <a:r>
              <a:rPr lang="fi-FI" dirty="0" err="1"/>
              <a:t>enint</a:t>
            </a:r>
            <a:r>
              <a:rPr lang="fi-FI" dirty="0"/>
              <a:t>. 60 tuntia/4kk, rahamääräiset etuudet (ei kuitenkaan erääntyneitä saatavia, säännöllisen työajan palkkaa eikä korvausluonteisia eriä) 2) säästämisrajoista  Säästetty työaikakertymä ei saa kuitenkaan kalenterivuoden aikana kasvaa yli 180 tuntia eikä kokonaiskertymä ylittää kuuden kuukauden työaikaa vastaavaa määrää 3) työaikapankin lakkaamisesta ja lakkaamishetkellä työaikapankissa olevien erien korvaamisesta  Korvaaminen rahana tai vapaana 4) vapaan käyttämisen periaatteista ja menettelytavoista, joilla työaikapankkiin säästettyä aikaa pidetään vapaana  Vapaan käyttämisestä ilmoittaminen, vapaan pitämisen ajankohta </a:t>
            </a:r>
            <a:r>
              <a:rPr lang="fi-FI" dirty="0" err="1"/>
              <a:t>yms</a:t>
            </a:r>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14</a:t>
            </a:fld>
            <a:endParaRPr lang="fi-FI"/>
          </a:p>
        </p:txBody>
      </p:sp>
    </p:spTree>
    <p:extLst>
      <p:ext uri="{BB962C8B-B14F-4D97-AF65-F5344CB8AC3E}">
        <p14:creationId xmlns:p14="http://schemas.microsoft.com/office/powerpoint/2010/main" val="11878858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8 § </a:t>
            </a:r>
          </a:p>
          <a:p>
            <a:r>
              <a:rPr lang="fi-FI" sz="1200" b="0" i="1" kern="1200" dirty="0">
                <a:solidFill>
                  <a:schemeClr val="tx1"/>
                </a:solidFill>
                <a:effectLst/>
                <a:latin typeface="+mn-lt"/>
                <a:ea typeface="+mn-ea"/>
                <a:cs typeface="+mn-cs"/>
              </a:rPr>
              <a:t>Yötyö </a:t>
            </a:r>
          </a:p>
          <a:p>
            <a:r>
              <a:rPr lang="fi-FI" sz="1200" b="0" i="0" kern="1200" dirty="0">
                <a:solidFill>
                  <a:schemeClr val="tx1"/>
                </a:solidFill>
                <a:effectLst/>
                <a:latin typeface="+mn-lt"/>
                <a:ea typeface="+mn-ea"/>
                <a:cs typeface="+mn-cs"/>
              </a:rPr>
              <a:t>Työ, jota tehdään kello 23:n ja 6:n välisenä aikana, on yötyötä. </a:t>
            </a:r>
          </a:p>
          <a:p>
            <a:r>
              <a:rPr lang="fi-FI" sz="1200" b="0" i="0" kern="1200" dirty="0">
                <a:solidFill>
                  <a:schemeClr val="tx1"/>
                </a:solidFill>
                <a:effectLst/>
                <a:latin typeface="+mn-lt"/>
                <a:ea typeface="+mn-ea"/>
                <a:cs typeface="+mn-cs"/>
              </a:rPr>
              <a:t>Yötyötä saa teettää säännöllisesti: </a:t>
            </a:r>
          </a:p>
          <a:p>
            <a:r>
              <a:rPr lang="fi-FI" sz="1200" b="0" i="0" kern="1200" dirty="0">
                <a:solidFill>
                  <a:schemeClr val="tx1"/>
                </a:solidFill>
                <a:effectLst/>
                <a:latin typeface="+mn-lt"/>
                <a:ea typeface="+mn-ea"/>
                <a:cs typeface="+mn-cs"/>
              </a:rPr>
              <a:t>1) työssä, joka saadaan järjestää 7 §:n mukaiseksi </a:t>
            </a:r>
            <a:r>
              <a:rPr lang="fi-FI" sz="1200" b="0" i="0" kern="1200" dirty="0" err="1">
                <a:solidFill>
                  <a:schemeClr val="tx1"/>
                </a:solidFill>
                <a:effectLst/>
                <a:latin typeface="+mn-lt"/>
                <a:ea typeface="+mn-ea"/>
                <a:cs typeface="+mn-cs"/>
              </a:rPr>
              <a:t>jaksotyöksi</a:t>
            </a:r>
            <a:r>
              <a:rPr lang="fi-FI" sz="1200" b="0" i="0" kern="1200" dirty="0">
                <a:solidFill>
                  <a:schemeClr val="tx1"/>
                </a:solidFill>
                <a:effectLst/>
                <a:latin typeface="+mn-lt"/>
                <a:ea typeface="+mn-ea"/>
                <a:cs typeface="+mn-cs"/>
              </a:rPr>
              <a:t>;  </a:t>
            </a:r>
          </a:p>
          <a:p>
            <a:r>
              <a:rPr lang="fi-FI" sz="1200" b="0" i="0" kern="1200" dirty="0">
                <a:solidFill>
                  <a:schemeClr val="tx1"/>
                </a:solidFill>
                <a:effectLst/>
                <a:latin typeface="+mn-lt"/>
                <a:ea typeface="+mn-ea"/>
                <a:cs typeface="+mn-cs"/>
              </a:rPr>
              <a:t>2) vuorotyössä;  </a:t>
            </a:r>
          </a:p>
          <a:p>
            <a:r>
              <a:rPr lang="fi-FI" sz="1200" b="0" i="0" kern="1200" dirty="0">
                <a:solidFill>
                  <a:schemeClr val="tx1"/>
                </a:solidFill>
                <a:effectLst/>
                <a:latin typeface="+mn-lt"/>
                <a:ea typeface="+mn-ea"/>
                <a:cs typeface="+mn-cs"/>
              </a:rPr>
              <a:t>3) huolto- ja korjaustyössä, joka on työnantajan säännöllisen toiminnan ylläpitämiseksi välttämätöntä;  </a:t>
            </a:r>
          </a:p>
          <a:p>
            <a:r>
              <a:rPr lang="fi-FI" sz="1200" b="0" i="0" kern="1200" dirty="0">
                <a:solidFill>
                  <a:schemeClr val="tx1"/>
                </a:solidFill>
                <a:effectLst/>
                <a:latin typeface="+mn-lt"/>
                <a:ea typeface="+mn-ea"/>
                <a:cs typeface="+mn-cs"/>
              </a:rPr>
              <a:t>4) työssä, jota ei voi tehdä samanaikaisesti työpaikalla tehtävän säännöllisen työn kanssa;  </a:t>
            </a:r>
          </a:p>
          <a:p>
            <a:r>
              <a:rPr lang="fi-FI" sz="1200" b="0" i="0" kern="1200" dirty="0">
                <a:solidFill>
                  <a:schemeClr val="tx1"/>
                </a:solidFill>
                <a:effectLst/>
                <a:latin typeface="+mn-lt"/>
                <a:ea typeface="+mn-ea"/>
                <a:cs typeface="+mn-cs"/>
              </a:rPr>
              <a:t>5) yleisten teiden, katujen, muiden liikenneväylien ja lentokenttien sekä liikennevälineiden kunnossapito- ja puhtaanapitotyössä; </a:t>
            </a:r>
          </a:p>
          <a:p>
            <a:r>
              <a:rPr lang="fi-FI" sz="1200" b="0" i="0" kern="1200" dirty="0">
                <a:solidFill>
                  <a:schemeClr val="tx1"/>
                </a:solidFill>
                <a:effectLst/>
                <a:latin typeface="+mn-lt"/>
                <a:ea typeface="+mn-ea"/>
                <a:cs typeface="+mn-cs"/>
              </a:rPr>
              <a:t>6) apteekissa; </a:t>
            </a:r>
          </a:p>
          <a:p>
            <a:r>
              <a:rPr lang="fi-FI" sz="1200" b="0" i="0" kern="1200" dirty="0">
                <a:solidFill>
                  <a:schemeClr val="tx1"/>
                </a:solidFill>
                <a:effectLst/>
                <a:latin typeface="+mn-lt"/>
                <a:ea typeface="+mn-ea"/>
                <a:cs typeface="+mn-cs"/>
              </a:rPr>
              <a:t>7) turvetyömailla turpeen </a:t>
            </a:r>
            <a:r>
              <a:rPr lang="fi-FI" sz="1200" b="0" i="0" kern="1200" dirty="0" err="1">
                <a:solidFill>
                  <a:schemeClr val="tx1"/>
                </a:solidFill>
                <a:effectLst/>
                <a:latin typeface="+mn-lt"/>
                <a:ea typeface="+mn-ea"/>
                <a:cs typeface="+mn-cs"/>
              </a:rPr>
              <a:t>nostokautena</a:t>
            </a:r>
            <a:r>
              <a:rPr lang="fi-FI" sz="1200" b="0" i="0" kern="1200" dirty="0">
                <a:solidFill>
                  <a:schemeClr val="tx1"/>
                </a:solidFill>
                <a:effectLst/>
                <a:latin typeface="+mn-lt"/>
                <a:ea typeface="+mn-ea"/>
                <a:cs typeface="+mn-cs"/>
              </a:rPr>
              <a:t> sekä sahalaitosten kuivaamoissa; </a:t>
            </a:r>
          </a:p>
          <a:p>
            <a:r>
              <a:rPr lang="fi-FI" sz="1200" b="0" i="0" kern="1200" dirty="0">
                <a:solidFill>
                  <a:schemeClr val="tx1"/>
                </a:solidFill>
                <a:effectLst/>
                <a:latin typeface="+mn-lt"/>
                <a:ea typeface="+mn-ea"/>
                <a:cs typeface="+mn-cs"/>
              </a:rPr>
              <a:t>8) työntekijän suostumuksella leipomossa; kello viiden ja kuuden välisenä aikana tehtävään työhön suostumusta ei kuitenkaan tarvita; </a:t>
            </a:r>
          </a:p>
          <a:p>
            <a:r>
              <a:rPr lang="fi-FI" sz="1200" b="0" i="0" kern="1200" dirty="0">
                <a:solidFill>
                  <a:schemeClr val="tx1"/>
                </a:solidFill>
                <a:effectLst/>
                <a:latin typeface="+mn-lt"/>
                <a:ea typeface="+mn-ea"/>
                <a:cs typeface="+mn-cs"/>
              </a:rPr>
              <a:t>9) työntekijän suostumuksella kiireellisessä kylvö- ja sadonkorjuutyössä, välittömästi kotieläinten poikimiseen ja sairauden hoitoon liittyvässä työssä sekä muussa sellaisessa maataloustyössä, jonka tekemistä ei sen luonteen vuoksi voida siirtää myöhemmäksi. </a:t>
            </a:r>
          </a:p>
          <a:p>
            <a:r>
              <a:rPr lang="fi-FI" sz="1200" b="0" i="0" kern="1200" dirty="0">
                <a:solidFill>
                  <a:schemeClr val="tx1"/>
                </a:solidFill>
                <a:effectLst/>
                <a:latin typeface="+mn-lt"/>
                <a:ea typeface="+mn-ea"/>
                <a:cs typeface="+mn-cs"/>
              </a:rPr>
              <a:t>Säännöllisesti vähintään neljä tuntia kello 24:n ja 07:n välisenä aikana työskentelevän 2 §:n 2 momentissa tarkoitetun moottoriajoneuvon kuljettajan työaika on kuitenkin enintään kymmenen tuntia 24 tunnin aikana.  </a:t>
            </a:r>
          </a:p>
          <a:p>
            <a:r>
              <a:rPr lang="fi-FI" sz="1200" b="0" i="0" kern="1200" dirty="0">
                <a:solidFill>
                  <a:schemeClr val="tx1"/>
                </a:solidFill>
                <a:effectLst/>
                <a:latin typeface="+mn-lt"/>
                <a:ea typeface="+mn-ea"/>
                <a:cs typeface="+mn-cs"/>
              </a:rPr>
              <a:t>Työnantajan on työsuojeluviranomaisen pyynnöstä annettava tieto säännöllisesti teettämästään yötyöstä. </a:t>
            </a:r>
          </a:p>
          <a:p>
            <a:r>
              <a:rPr lang="fi-FI" sz="1200" b="0" i="0" kern="1200" dirty="0" err="1">
                <a:solidFill>
                  <a:schemeClr val="tx1"/>
                </a:solidFill>
                <a:effectLst/>
                <a:latin typeface="+mn-lt"/>
                <a:ea typeface="+mn-ea"/>
                <a:cs typeface="+mn-cs"/>
              </a:rPr>
              <a:t>Jaksotyössä</a:t>
            </a:r>
            <a:r>
              <a:rPr lang="fi-FI" sz="1200" b="0" i="0" kern="1200" dirty="0">
                <a:solidFill>
                  <a:schemeClr val="tx1"/>
                </a:solidFill>
                <a:effectLst/>
                <a:latin typeface="+mn-lt"/>
                <a:ea typeface="+mn-ea"/>
                <a:cs typeface="+mn-cs"/>
              </a:rPr>
              <a:t> ja keskeytymättömässä vuorotyössä työntekijällä saa </a:t>
            </a:r>
            <a:r>
              <a:rPr lang="fi-FI" sz="1200" b="0" i="0" kern="1200" dirty="0" err="1">
                <a:solidFill>
                  <a:schemeClr val="tx1"/>
                </a:solidFill>
                <a:effectLst/>
                <a:latin typeface="+mn-lt"/>
                <a:ea typeface="+mn-ea"/>
                <a:cs typeface="+mn-cs"/>
              </a:rPr>
              <a:t>työvuoroluettelon</a:t>
            </a:r>
            <a:r>
              <a:rPr lang="fi-FI" sz="1200" b="0" i="0" kern="1200" dirty="0">
                <a:solidFill>
                  <a:schemeClr val="tx1"/>
                </a:solidFill>
                <a:effectLst/>
                <a:latin typeface="+mn-lt"/>
                <a:ea typeface="+mn-ea"/>
                <a:cs typeface="+mn-cs"/>
              </a:rPr>
              <a:t> mukaisesti teettää peräkkäin enintään viisi sellaista vuoroa, jossa vähintään kolme tuntia sijoittuu kello 23:n ja 6:n väliseen aikaan, minkä jälkeen hänelle on annettava vähintään 24 tunnin yhtenäinen vapaa. Edellä tarkoitettuja vuoroja saa teettää peräkkäin vielä kaksi, jos työntekijä antaa suostumuksensa molempiin erikseen. </a:t>
            </a:r>
          </a:p>
          <a:p>
            <a:r>
              <a:rPr lang="fi-FI" sz="1200" b="0" i="0" kern="1200" dirty="0">
                <a:solidFill>
                  <a:schemeClr val="tx1"/>
                </a:solidFill>
                <a:effectLst/>
                <a:latin typeface="+mn-lt"/>
                <a:ea typeface="+mn-ea"/>
                <a:cs typeface="+mn-cs"/>
              </a:rPr>
              <a:t>Erityisen vaarallisessa tai ruumiillisesti tai henkisesti huomattavan rasittavassa työssä työaika saa olla enintään kahdeksan tuntia sellaisen 24 tunnin aikana, jona työntekijä tekee yötyötä. Valtioneuvoston asetuksella voidaan antaa tarkemmat säännökset tai työehtosopimuksella tarkemmat määräykset siitä, milloin työtä on pidettävä erityisen vaarallisena tai ruumiillisesti tai henkisesti huomattavan rasittavana. </a:t>
            </a:r>
          </a:p>
          <a:p>
            <a:endParaRPr lang="fi-FI" dirty="0"/>
          </a:p>
          <a:p>
            <a:r>
              <a:rPr lang="fi-FI" dirty="0"/>
              <a:t>Tilapäinen yötyö olisi siten mahdollista tilanteessa, jossa työnantajan tavanomainen toiminta sinänsä sijoittuu päiväsaikaan, mutta työnantajalle syntyy luonteeltaan satunnainen tarve teettää työtä yöaikana. Kysymys voisi olla esimerkiksi tilanteesta, jossa videoneuvottelu joudutaan aikaeron vuoksi järjestämään poikkeuksellisesti yöaikaan. Sen sijaan työnantajan säännöllistä toimintaa ei voida järjestää yöaikaan, elleivät pykälässä säädetyt edellytykset täyty. </a:t>
            </a:r>
          </a:p>
        </p:txBody>
      </p:sp>
      <p:sp>
        <p:nvSpPr>
          <p:cNvPr id="4" name="Dian numeron paikkamerkki 3"/>
          <p:cNvSpPr>
            <a:spLocks noGrp="1"/>
          </p:cNvSpPr>
          <p:nvPr>
            <p:ph type="sldNum" sz="quarter" idx="5"/>
          </p:nvPr>
        </p:nvSpPr>
        <p:spPr/>
        <p:txBody>
          <a:bodyPr/>
          <a:lstStyle/>
          <a:p>
            <a:fld id="{BBDD93A1-36CC-4246-897B-3343C27AA005}" type="slidenum">
              <a:rPr lang="fi-FI" smtClean="0"/>
              <a:t>15</a:t>
            </a:fld>
            <a:endParaRPr lang="fi-FI"/>
          </a:p>
        </p:txBody>
      </p:sp>
    </p:spTree>
    <p:extLst>
      <p:ext uri="{BB962C8B-B14F-4D97-AF65-F5344CB8AC3E}">
        <p14:creationId xmlns:p14="http://schemas.microsoft.com/office/powerpoint/2010/main" val="26898123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17 § </a:t>
            </a:r>
          </a:p>
          <a:p>
            <a:r>
              <a:rPr lang="fi-FI" sz="1200" b="0" i="1" kern="1200" dirty="0">
                <a:solidFill>
                  <a:schemeClr val="tx1"/>
                </a:solidFill>
                <a:effectLst/>
                <a:latin typeface="+mn-lt"/>
                <a:ea typeface="+mn-ea"/>
                <a:cs typeface="+mn-cs"/>
              </a:rPr>
              <a:t>Työntekijän suostumus </a:t>
            </a:r>
          </a:p>
          <a:p>
            <a:r>
              <a:rPr lang="fi-FI" sz="1200" b="0" i="0" kern="1200" dirty="0">
                <a:solidFill>
                  <a:schemeClr val="tx1"/>
                </a:solidFill>
                <a:effectLst/>
                <a:latin typeface="+mn-lt"/>
                <a:ea typeface="+mn-ea"/>
                <a:cs typeface="+mn-cs"/>
              </a:rPr>
              <a:t>Ylityön teettäminen edellyttää, että työntekijä antaa kutakin kertaa varten erikseen siihen suostumuksensa. Työntekijä voi kuitenkin antaa suostumuksensa ylityöhön määrätyksi lyhyehköksi ajanjaksoksi kerrallaan, jos tämä on työn järjestelyjen kannalta tarpeen.  </a:t>
            </a:r>
          </a:p>
          <a:p>
            <a:r>
              <a:rPr lang="fi-FI" sz="1200" b="0" i="0" kern="1200" dirty="0">
                <a:solidFill>
                  <a:schemeClr val="tx1"/>
                </a:solidFill>
                <a:effectLst/>
                <a:latin typeface="+mn-lt"/>
                <a:ea typeface="+mn-ea"/>
                <a:cs typeface="+mn-cs"/>
              </a:rPr>
              <a:t>Lisätyötä saa teettää vain, jos työntekijä antaa siihen suostumuksensa, jollei lisätyöstä ole sovittu työsopimuksessa. Työntekijällä on tällöin kuitenkin oikeus perustellusta henkilökohtaisesta syystä kieltäytyä lisätyöstä </a:t>
            </a:r>
            <a:r>
              <a:rPr lang="fi-FI" sz="1200" b="0" i="0" kern="1200" dirty="0" err="1">
                <a:solidFill>
                  <a:schemeClr val="tx1"/>
                </a:solidFill>
                <a:effectLst/>
                <a:latin typeface="+mn-lt"/>
                <a:ea typeface="+mn-ea"/>
                <a:cs typeface="+mn-cs"/>
              </a:rPr>
              <a:t>työvuoroluetteloon</a:t>
            </a:r>
            <a:r>
              <a:rPr lang="fi-FI" sz="1200" b="0" i="0" kern="1200" dirty="0">
                <a:solidFill>
                  <a:schemeClr val="tx1"/>
                </a:solidFill>
                <a:effectLst/>
                <a:latin typeface="+mn-lt"/>
                <a:ea typeface="+mn-ea"/>
                <a:cs typeface="+mn-cs"/>
              </a:rPr>
              <a:t> merkittyinä vapaapäivinä.  </a:t>
            </a:r>
          </a:p>
          <a:p>
            <a:r>
              <a:rPr lang="fi-FI" sz="1200" b="0" i="0" kern="1200" dirty="0">
                <a:solidFill>
                  <a:schemeClr val="tx1"/>
                </a:solidFill>
                <a:effectLst/>
                <a:latin typeface="+mn-lt"/>
                <a:ea typeface="+mn-ea"/>
                <a:cs typeface="+mn-cs"/>
              </a:rPr>
              <a:t>Jos työntekijän työsopimuksessa sovittu säännöllinen työaika vaihtelee työsopimuslain 1 luvun 11 §:ssä tarkoitetulla tavalla, työnantaja saa </a:t>
            </a:r>
            <a:r>
              <a:rPr lang="fi-FI" sz="1200" b="0" i="0" kern="1200" dirty="0" err="1">
                <a:solidFill>
                  <a:schemeClr val="tx1"/>
                </a:solidFill>
                <a:effectLst/>
                <a:latin typeface="+mn-lt"/>
                <a:ea typeface="+mn-ea"/>
                <a:cs typeface="+mn-cs"/>
              </a:rPr>
              <a:t>työvuoroluetteloon</a:t>
            </a:r>
            <a:r>
              <a:rPr lang="fi-FI" sz="1200" b="0" i="0" kern="1200" dirty="0">
                <a:solidFill>
                  <a:schemeClr val="tx1"/>
                </a:solidFill>
                <a:effectLst/>
                <a:latin typeface="+mn-lt"/>
                <a:ea typeface="+mn-ea"/>
                <a:cs typeface="+mn-cs"/>
              </a:rPr>
              <a:t> merkityn työajan lisäksi teettää lisätyötä vain, jos työntekijä antaa siihen kutakin kertaa varten suostumuksensa. Suostumuksen saa antaa myös lyhyehköksi ajaksi kerrallaan.  </a:t>
            </a:r>
          </a:p>
          <a:p>
            <a:r>
              <a:rPr lang="fi-FI" sz="1200" b="0" i="0" kern="1200" dirty="0">
                <a:solidFill>
                  <a:schemeClr val="tx1"/>
                </a:solidFill>
                <a:effectLst/>
                <a:latin typeface="+mn-lt"/>
                <a:ea typeface="+mn-ea"/>
                <a:cs typeface="+mn-cs"/>
              </a:rPr>
              <a:t>Sopiessaan 4 §:ssä tarkoitetusta varallaolosta työntekijän katsotaan antaneen samalla suostumuksensa varallaoloaikana tarvittavaan lisä- ja ylityöhön. </a:t>
            </a:r>
          </a:p>
          <a:p>
            <a:r>
              <a:rPr lang="fi-FI" sz="1200" b="0" i="0" kern="1200" dirty="0">
                <a:solidFill>
                  <a:schemeClr val="tx1"/>
                </a:solidFill>
                <a:effectLst/>
                <a:latin typeface="+mn-lt"/>
                <a:ea typeface="+mn-ea"/>
                <a:cs typeface="+mn-cs"/>
              </a:rPr>
              <a:t>Työnantaja ja työntekijä saavat sopia, että työnantaja voi ilman työntekijän erikseen antamaa suostumusta teettää työtä, joka on välttämätöntä, jotta työpaikan muut työntekijät voivat tehdä työtä koko säännöllisen työaikansa tai joka on vuorotyössä tarpeen tietojen vaihtamiseksi työvuorojen vaihtuessa (</a:t>
            </a:r>
            <a:r>
              <a:rPr lang="fi-FI" sz="1200" b="0" i="1" kern="1200" dirty="0">
                <a:solidFill>
                  <a:schemeClr val="tx1"/>
                </a:solidFill>
                <a:effectLst/>
                <a:latin typeface="+mn-lt"/>
                <a:ea typeface="+mn-ea"/>
                <a:cs typeface="+mn-cs"/>
              </a:rPr>
              <a:t>aloittamis- ja lopettamistyö</a:t>
            </a:r>
            <a:r>
              <a:rPr lang="fi-FI" sz="1200" b="0" i="0" kern="1200" dirty="0">
                <a:solidFill>
                  <a:schemeClr val="tx1"/>
                </a:solidFill>
                <a:effectLst/>
                <a:latin typeface="+mn-lt"/>
                <a:ea typeface="+mn-ea"/>
                <a:cs typeface="+mn-cs"/>
              </a:rPr>
              <a:t>). Aloittamis- ja lopettamistyötä saa teettää enintään viisi tuntia viikossa.  </a:t>
            </a:r>
          </a:p>
          <a:p>
            <a:r>
              <a:rPr lang="fi-FI" sz="1200" b="0" i="0" kern="1200" dirty="0">
                <a:solidFill>
                  <a:schemeClr val="tx1"/>
                </a:solidFill>
                <a:effectLst/>
                <a:latin typeface="+mn-lt"/>
                <a:ea typeface="+mn-ea"/>
                <a:cs typeface="+mn-cs"/>
              </a:rPr>
              <a:t>Jos lisä- tai ylityön tekeminen on työn laadun ja erittäin pakottavien syiden vuoksi välttämätöntä, virkamies ja viranhaltija eivät kuitenkaan saa kieltäytyä siitä. </a:t>
            </a:r>
          </a:p>
          <a:p>
            <a:r>
              <a:rPr lang="fi-FI" sz="1200" b="0" i="0" kern="1200" dirty="0">
                <a:solidFill>
                  <a:schemeClr val="tx1"/>
                </a:solidFill>
                <a:effectLst/>
                <a:latin typeface="+mn-lt"/>
                <a:ea typeface="+mn-ea"/>
                <a:cs typeface="+mn-cs"/>
              </a:rPr>
              <a:t>Sunnuntaina tai kansallisena juhlapäivänä saa teettää työtä (</a:t>
            </a:r>
            <a:r>
              <a:rPr lang="fi-FI" sz="1200" b="0" i="1" kern="1200" dirty="0">
                <a:solidFill>
                  <a:schemeClr val="tx1"/>
                </a:solidFill>
                <a:effectLst/>
                <a:latin typeface="+mn-lt"/>
                <a:ea typeface="+mn-ea"/>
                <a:cs typeface="+mn-cs"/>
              </a:rPr>
              <a:t>sunnuntaityö</a:t>
            </a:r>
            <a:r>
              <a:rPr lang="fi-FI" sz="1200" b="0" i="0" kern="1200" dirty="0">
                <a:solidFill>
                  <a:schemeClr val="tx1"/>
                </a:solidFill>
                <a:effectLst/>
                <a:latin typeface="+mn-lt"/>
                <a:ea typeface="+mn-ea"/>
                <a:cs typeface="+mn-cs"/>
              </a:rPr>
              <a:t>) vain, jos siitä on sovittu työsopimuksessa tai työntekijä on antanut siihen suostumuksensa. Suostumusta ei kuitenkaan tarvita, jos työtä laatunsa vuoksi tehdään säännöllisesti mainittuina päivinä. </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18 § </a:t>
            </a:r>
          </a:p>
          <a:p>
            <a:r>
              <a:rPr lang="fi-FI" sz="1200" b="0" i="1" kern="1200" dirty="0">
                <a:solidFill>
                  <a:schemeClr val="tx1"/>
                </a:solidFill>
                <a:effectLst/>
                <a:latin typeface="+mn-lt"/>
                <a:ea typeface="+mn-ea"/>
                <a:cs typeface="+mn-cs"/>
              </a:rPr>
              <a:t>Työajan enimmäismäärä </a:t>
            </a:r>
          </a:p>
          <a:p>
            <a:r>
              <a:rPr lang="fi-FI" sz="1200" b="0" i="0" kern="1200" dirty="0">
                <a:solidFill>
                  <a:schemeClr val="tx1"/>
                </a:solidFill>
                <a:effectLst/>
                <a:latin typeface="+mn-lt"/>
                <a:ea typeface="+mn-ea"/>
                <a:cs typeface="+mn-cs"/>
              </a:rPr>
              <a:t>Työntekijän työaika ylityö mukaan lukien ei saa ylittää keskimäärin 48:aa tuntia viikossa neljän kuukauden ajanjakson aikana. Valtakunnallisten työnantajien ja työntekijöiden yhdistysten oikeudesta sopia </a:t>
            </a:r>
            <a:r>
              <a:rPr lang="fi-FI" sz="1200" b="0" i="0" kern="1200" dirty="0" err="1">
                <a:solidFill>
                  <a:schemeClr val="tx1"/>
                </a:solidFill>
                <a:effectLst/>
                <a:latin typeface="+mn-lt"/>
                <a:ea typeface="+mn-ea"/>
                <a:cs typeface="+mn-cs"/>
              </a:rPr>
              <a:t>tasoittumisjakson</a:t>
            </a:r>
            <a:r>
              <a:rPr lang="fi-FI" sz="1200" b="0" i="0" kern="1200" dirty="0">
                <a:solidFill>
                  <a:schemeClr val="tx1"/>
                </a:solidFill>
                <a:effectLst/>
                <a:latin typeface="+mn-lt"/>
                <a:ea typeface="+mn-ea"/>
                <a:cs typeface="+mn-cs"/>
              </a:rPr>
              <a:t> pituudesta säädetään 34 §:</a:t>
            </a:r>
            <a:r>
              <a:rPr lang="fi-FI" sz="1200" b="0" i="0" kern="1200" dirty="0" err="1">
                <a:solidFill>
                  <a:schemeClr val="tx1"/>
                </a:solidFill>
                <a:effectLst/>
                <a:latin typeface="+mn-lt"/>
                <a:ea typeface="+mn-ea"/>
                <a:cs typeface="+mn-cs"/>
              </a:rPr>
              <a:t>ssä</a:t>
            </a:r>
            <a:r>
              <a:rPr lang="fi-FI" sz="1200" b="0" i="0" kern="1200" dirty="0">
                <a:solidFill>
                  <a:schemeClr val="tx1"/>
                </a:solidFill>
                <a:effectLst/>
                <a:latin typeface="+mn-lt"/>
                <a:ea typeface="+mn-ea"/>
                <a:cs typeface="+mn-cs"/>
              </a:rPr>
              <a:t>.  </a:t>
            </a:r>
          </a:p>
          <a:p>
            <a:r>
              <a:rPr lang="fi-FI" sz="1200" b="0" i="0" kern="1200" dirty="0">
                <a:solidFill>
                  <a:schemeClr val="tx1"/>
                </a:solidFill>
                <a:effectLst/>
                <a:latin typeface="+mn-lt"/>
                <a:ea typeface="+mn-ea"/>
                <a:cs typeface="+mn-cs"/>
              </a:rPr>
              <a:t>Sen lisäksi, mitä 1 momentissa säädetään, 2 §:n 2 momentissa tarkoitetun moottoriajoneuvon kuljettajan työaika ei saa kalenteriviikon aikana ylittää 60:tä tuntia. Valtakunnallisten työnantajien ja työntekijöiden yhdistysten oikeudesta sopia moottoriajoneuvon kuljettajan viikoittaisesta enimmäistyöajasta säädetään 34 §:</a:t>
            </a:r>
            <a:r>
              <a:rPr lang="fi-FI" sz="1200" b="0" i="0" kern="1200" dirty="0" err="1">
                <a:solidFill>
                  <a:schemeClr val="tx1"/>
                </a:solidFill>
                <a:effectLst/>
                <a:latin typeface="+mn-lt"/>
                <a:ea typeface="+mn-ea"/>
                <a:cs typeface="+mn-cs"/>
              </a:rPr>
              <a:t>ssä</a:t>
            </a:r>
            <a:r>
              <a:rPr lang="fi-FI" sz="1200" b="0" i="0" kern="1200" dirty="0">
                <a:solidFill>
                  <a:schemeClr val="tx1"/>
                </a:solidFill>
                <a:effectLst/>
                <a:latin typeface="+mn-lt"/>
                <a:ea typeface="+mn-ea"/>
                <a:cs typeface="+mn-cs"/>
              </a:rPr>
              <a:t>. </a:t>
            </a:r>
          </a:p>
          <a:p>
            <a:endParaRPr lang="fi-FI" sz="1200" b="0" i="0" kern="1200" dirty="0">
              <a:solidFill>
                <a:schemeClr val="tx1"/>
              </a:solidFill>
              <a:effectLst/>
              <a:latin typeface="+mn-lt"/>
              <a:ea typeface="+mn-ea"/>
              <a:cs typeface="+mn-cs"/>
            </a:endParaRPr>
          </a:p>
          <a:p>
            <a:r>
              <a:rPr lang="fi-FI" dirty="0"/>
              <a:t>Voimassa olevassa laissa säädetään ylityön enimmäismäärästä siten, että ylityötä saadaan teettää enintään 138 tuntia neljän kuukauden ajanjakson aikana, kuitenkin enintään 250 tuntia kalenterivuodessa. Esityksessä ehdotetaan, että jatkossa vastaava rajoitus toteutettaisiin työajan enimmäismäärän perusteella. Sääntelyn taustalla on työaikadirektiivin 6 artiklan b alakohta, jonka mukaan keskimääräinen työaika jokaisena seitsemän päivän jaksona, ylityö mukaan lukien, saa olla enintään 48 tuntia. </a:t>
            </a:r>
          </a:p>
          <a:p>
            <a:endParaRPr lang="fi-FI" sz="1200" b="0" i="0" kern="1200" dirty="0">
              <a:solidFill>
                <a:schemeClr val="tx1"/>
              </a:solidFill>
              <a:effectLst/>
              <a:latin typeface="+mn-lt"/>
              <a:ea typeface="+mn-ea"/>
              <a:cs typeface="+mn-cs"/>
            </a:endParaRPr>
          </a:p>
          <a:p>
            <a:r>
              <a:rPr lang="fi-FI" dirty="0"/>
              <a:t>Muutos pidentää voimassa olevan työaikalain mukaista enimmäistyöaikaa – 2250 =&gt; 2304 tuntia</a:t>
            </a:r>
            <a:endParaRPr lang="fi-FI" sz="1200" b="0" i="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17</a:t>
            </a:fld>
            <a:endParaRPr lang="fi-FI"/>
          </a:p>
        </p:txBody>
      </p:sp>
    </p:spTree>
    <p:extLst>
      <p:ext uri="{BB962C8B-B14F-4D97-AF65-F5344CB8AC3E}">
        <p14:creationId xmlns:p14="http://schemas.microsoft.com/office/powerpoint/2010/main" val="2131080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Kiinteät vai liukuvat jaksot, ks. C-254/18 </a:t>
            </a:r>
            <a:r>
              <a:rPr lang="fi-FI" dirty="0" err="1"/>
              <a:t>Syndicat</a:t>
            </a:r>
            <a:r>
              <a:rPr lang="fi-FI" dirty="0"/>
              <a:t> des </a:t>
            </a:r>
            <a:r>
              <a:rPr lang="fi-FI" dirty="0" err="1"/>
              <a:t>cadres</a:t>
            </a:r>
            <a:endParaRPr lang="fi-FI" dirty="0"/>
          </a:p>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Vuosiloman ja sairauslomien vaikutus, ks. direktiivi 16 art. (vuosiloma ja sairausloma eivät sisälly vertailujaksoon) ja komission tulkitseva tiedonanto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i-FI" dirty="0"/>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18</a:t>
            </a:fld>
            <a:endParaRPr lang="fi-FI"/>
          </a:p>
        </p:txBody>
      </p:sp>
    </p:spTree>
    <p:extLst>
      <p:ext uri="{BB962C8B-B14F-4D97-AF65-F5344CB8AC3E}">
        <p14:creationId xmlns:p14="http://schemas.microsoft.com/office/powerpoint/2010/main" val="2064988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 </a:t>
            </a:r>
          </a:p>
          <a:p>
            <a:r>
              <a:rPr lang="fi-FI" sz="1200" b="0" i="1" kern="1200" dirty="0">
                <a:solidFill>
                  <a:schemeClr val="tx1"/>
                </a:solidFill>
                <a:effectLst/>
                <a:latin typeface="+mn-lt"/>
                <a:ea typeface="+mn-ea"/>
                <a:cs typeface="+mn-cs"/>
              </a:rPr>
              <a:t>Työajan tasoittumissuunnitelma </a:t>
            </a:r>
          </a:p>
          <a:p>
            <a:r>
              <a:rPr lang="fi-FI" sz="1200" b="0" i="0" kern="1200" dirty="0">
                <a:solidFill>
                  <a:schemeClr val="tx1"/>
                </a:solidFill>
                <a:effectLst/>
                <a:latin typeface="+mn-lt"/>
                <a:ea typeface="+mn-ea"/>
                <a:cs typeface="+mn-cs"/>
              </a:rPr>
              <a:t>Työnantajan on ennakolta laadittava suunnitelma työajan tasoittumisesta, jos säännöllinen työaika on järjestetty keskimääräiseksi eikä käytössä ole liukuva työaika tai </a:t>
            </a:r>
            <a:r>
              <a:rPr lang="fi-FI" sz="1200" b="0" i="0" kern="1200" dirty="0" err="1">
                <a:solidFill>
                  <a:schemeClr val="tx1"/>
                </a:solidFill>
                <a:effectLst/>
                <a:latin typeface="+mn-lt"/>
                <a:ea typeface="+mn-ea"/>
                <a:cs typeface="+mn-cs"/>
              </a:rPr>
              <a:t>joustotyöaika</a:t>
            </a:r>
            <a:r>
              <a:rPr lang="fi-FI" sz="1200" b="0" i="0" kern="1200" dirty="0">
                <a:solidFill>
                  <a:schemeClr val="tx1"/>
                </a:solidFill>
                <a:effectLst/>
                <a:latin typeface="+mn-lt"/>
                <a:ea typeface="+mn-ea"/>
                <a:cs typeface="+mn-cs"/>
              </a:rPr>
              <a:t>. Suunnitelmasta on ilmettävä vähintään kunkin viikon säännöllinen työaika. Tasoittumissuunnitelma on laadittava ajaksi, jonka kuluessa säännöllinen työaika tasoittuu säädettyyn tai sovittuun keskimäärään.  </a:t>
            </a:r>
          </a:p>
          <a:p>
            <a:r>
              <a:rPr lang="fi-FI" sz="1200" b="0" i="0" kern="1200" dirty="0">
                <a:solidFill>
                  <a:schemeClr val="tx1"/>
                </a:solidFill>
                <a:effectLst/>
                <a:latin typeface="+mn-lt"/>
                <a:ea typeface="+mn-ea"/>
                <a:cs typeface="+mn-cs"/>
              </a:rPr>
              <a:t>Valmistellessaan tai aikoessaan muuttaa työajan tasoittumissuunnitelmaa työnantajan on varattava luottamusmiehelle, tai jos sellaista ei ole valittu, luottamusvaltuutetulle tai muulle työntekijöiden edustajalle taikka työntekijöille tilaisuus esittää mielipiteensä. Luonnokseen perehtymiseen on varattava riittävä aika.  </a:t>
            </a:r>
          </a:p>
          <a:p>
            <a:r>
              <a:rPr lang="fi-FI" sz="1200" b="0" i="0" kern="1200" dirty="0">
                <a:solidFill>
                  <a:schemeClr val="tx1"/>
                </a:solidFill>
                <a:effectLst/>
                <a:latin typeface="+mn-lt"/>
                <a:ea typeface="+mn-ea"/>
                <a:cs typeface="+mn-cs"/>
              </a:rPr>
              <a:t>Työajan tasoittumissuunnitelman muutoksesta on ilmoitettava työntekijälle hyvissä ajoin. </a:t>
            </a: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20</a:t>
            </a:fld>
            <a:endParaRPr lang="fi-FI"/>
          </a:p>
        </p:txBody>
      </p:sp>
    </p:spTree>
    <p:extLst>
      <p:ext uri="{BB962C8B-B14F-4D97-AF65-F5344CB8AC3E}">
        <p14:creationId xmlns:p14="http://schemas.microsoft.com/office/powerpoint/2010/main" val="31279228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30 § </a:t>
            </a:r>
          </a:p>
          <a:p>
            <a:r>
              <a:rPr lang="fi-FI" sz="1200" b="0" i="1" kern="1200" dirty="0" err="1">
                <a:solidFill>
                  <a:schemeClr val="tx1"/>
                </a:solidFill>
                <a:effectLst/>
                <a:latin typeface="+mn-lt"/>
                <a:ea typeface="+mn-ea"/>
                <a:cs typeface="+mn-cs"/>
              </a:rPr>
              <a:t>Työvuoroluettelo</a:t>
            </a:r>
            <a:r>
              <a:rPr lang="fi-FI" sz="1200" b="0" i="1" kern="1200" dirty="0">
                <a:solidFill>
                  <a:schemeClr val="tx1"/>
                </a:solidFill>
                <a:effectLst/>
                <a:latin typeface="+mn-lt"/>
                <a:ea typeface="+mn-ea"/>
                <a:cs typeface="+mn-cs"/>
              </a:rPr>
              <a:t> </a:t>
            </a:r>
          </a:p>
          <a:p>
            <a:r>
              <a:rPr lang="fi-FI" sz="1200" b="0" i="0" kern="1200" dirty="0">
                <a:solidFill>
                  <a:schemeClr val="tx1"/>
                </a:solidFill>
                <a:effectLst/>
                <a:latin typeface="+mn-lt"/>
                <a:ea typeface="+mn-ea"/>
                <a:cs typeface="+mn-cs"/>
              </a:rPr>
              <a:t>Jokaiselle työpaikalle on laadittava </a:t>
            </a:r>
            <a:r>
              <a:rPr lang="fi-FI" sz="1200" b="0" i="0" kern="1200" dirty="0" err="1">
                <a:solidFill>
                  <a:schemeClr val="tx1"/>
                </a:solidFill>
                <a:effectLst/>
                <a:latin typeface="+mn-lt"/>
                <a:ea typeface="+mn-ea"/>
                <a:cs typeface="+mn-cs"/>
              </a:rPr>
              <a:t>työvuoroluettelo</a:t>
            </a:r>
            <a:r>
              <a:rPr lang="fi-FI" sz="1200" b="0" i="0" kern="1200" dirty="0">
                <a:solidFill>
                  <a:schemeClr val="tx1"/>
                </a:solidFill>
                <a:effectLst/>
                <a:latin typeface="+mn-lt"/>
                <a:ea typeface="+mn-ea"/>
                <a:cs typeface="+mn-cs"/>
              </a:rPr>
              <a:t>, josta käyvät ilmi työntekijän säännöllisen työajan alkamisen ja päättymisen ja 24 §:ssä tarkoitettujen taukojen ajankohdat. </a:t>
            </a:r>
            <a:r>
              <a:rPr lang="fi-FI" sz="1200" b="0" i="0" kern="1200" dirty="0" err="1">
                <a:solidFill>
                  <a:schemeClr val="tx1"/>
                </a:solidFill>
                <a:effectLst/>
                <a:latin typeface="+mn-lt"/>
                <a:ea typeface="+mn-ea"/>
                <a:cs typeface="+mn-cs"/>
              </a:rPr>
              <a:t>Työvuoroluettelo</a:t>
            </a:r>
            <a:r>
              <a:rPr lang="fi-FI" sz="1200" b="0" i="0" kern="1200" dirty="0">
                <a:solidFill>
                  <a:schemeClr val="tx1"/>
                </a:solidFill>
                <a:effectLst/>
                <a:latin typeface="+mn-lt"/>
                <a:ea typeface="+mn-ea"/>
                <a:cs typeface="+mn-cs"/>
              </a:rPr>
              <a:t> on laadittava samaksi ajanjaksoksi kuin työajan tasoittumissuunnitelma, jollei se </a:t>
            </a:r>
            <a:r>
              <a:rPr lang="fi-FI" sz="1200" b="0" i="0" kern="1200" dirty="0" err="1">
                <a:solidFill>
                  <a:schemeClr val="tx1"/>
                </a:solidFill>
                <a:effectLst/>
                <a:latin typeface="+mn-lt"/>
                <a:ea typeface="+mn-ea"/>
                <a:cs typeface="+mn-cs"/>
              </a:rPr>
              <a:t>tasoittumisjakson</a:t>
            </a:r>
            <a:r>
              <a:rPr lang="fi-FI" sz="1200" b="0" i="0" kern="1200" dirty="0">
                <a:solidFill>
                  <a:schemeClr val="tx1"/>
                </a:solidFill>
                <a:effectLst/>
                <a:latin typeface="+mn-lt"/>
                <a:ea typeface="+mn-ea"/>
                <a:cs typeface="+mn-cs"/>
              </a:rPr>
              <a:t> pituuden tai suoritettavan työn epäsäännöllisyyden vuoksi ole erittäin vaikeaa. </a:t>
            </a:r>
            <a:r>
              <a:rPr lang="fi-FI" sz="1200" b="0" i="0" kern="1200" dirty="0" err="1">
                <a:solidFill>
                  <a:schemeClr val="tx1"/>
                </a:solidFill>
                <a:effectLst/>
                <a:latin typeface="+mn-lt"/>
                <a:ea typeface="+mn-ea"/>
                <a:cs typeface="+mn-cs"/>
              </a:rPr>
              <a:t>Työvuoroluettelo</a:t>
            </a:r>
            <a:r>
              <a:rPr lang="fi-FI" sz="1200" b="0" i="0" kern="1200" dirty="0">
                <a:solidFill>
                  <a:schemeClr val="tx1"/>
                </a:solidFill>
                <a:effectLst/>
                <a:latin typeface="+mn-lt"/>
                <a:ea typeface="+mn-ea"/>
                <a:cs typeface="+mn-cs"/>
              </a:rPr>
              <a:t> on laadittava niin pitkälle ajanjaksolle kuin mahdollista, kuitenkin vähintään viikoksi. </a:t>
            </a:r>
            <a:r>
              <a:rPr lang="fi-FI" sz="1200" b="0" i="0" kern="1200" dirty="0" err="1">
                <a:solidFill>
                  <a:schemeClr val="tx1"/>
                </a:solidFill>
                <a:effectLst/>
                <a:latin typeface="+mn-lt"/>
                <a:ea typeface="+mn-ea"/>
                <a:cs typeface="+mn-cs"/>
              </a:rPr>
              <a:t>Työvuoroluetteloa</a:t>
            </a:r>
            <a:r>
              <a:rPr lang="fi-FI" sz="1200" b="0" i="0" kern="1200" dirty="0">
                <a:solidFill>
                  <a:schemeClr val="tx1"/>
                </a:solidFill>
                <a:effectLst/>
                <a:latin typeface="+mn-lt"/>
                <a:ea typeface="+mn-ea"/>
                <a:cs typeface="+mn-cs"/>
              </a:rPr>
              <a:t> laadittaessa työnantajan on työntekijän tai tämän 29 §:ssä tarkoitetun edustajan vaatimuksesta varattava tälle tilaisuus esittää mielipiteensä. Työnantajan on säilytettävä </a:t>
            </a:r>
            <a:r>
              <a:rPr lang="fi-FI" sz="1200" b="0" i="0" kern="1200" dirty="0" err="1">
                <a:solidFill>
                  <a:schemeClr val="tx1"/>
                </a:solidFill>
                <a:effectLst/>
                <a:latin typeface="+mn-lt"/>
                <a:ea typeface="+mn-ea"/>
                <a:cs typeface="+mn-cs"/>
              </a:rPr>
              <a:t>työvuoroluettelot</a:t>
            </a:r>
            <a:r>
              <a:rPr lang="fi-FI" sz="1200" b="0" i="0" kern="1200" dirty="0">
                <a:solidFill>
                  <a:schemeClr val="tx1"/>
                </a:solidFill>
                <a:effectLst/>
                <a:latin typeface="+mn-lt"/>
                <a:ea typeface="+mn-ea"/>
                <a:cs typeface="+mn-cs"/>
              </a:rPr>
              <a:t> vähintään 40 §:ssä säädetyn kanneajan päättymiseen asti, elleivät tiedot käy ilmi työaikakirjanpidosta.  </a:t>
            </a:r>
          </a:p>
          <a:p>
            <a:r>
              <a:rPr lang="fi-FI" sz="1200" b="0" i="0" kern="1200" dirty="0" err="1">
                <a:solidFill>
                  <a:schemeClr val="tx1"/>
                </a:solidFill>
                <a:effectLst/>
                <a:latin typeface="+mn-lt"/>
                <a:ea typeface="+mn-ea"/>
                <a:cs typeface="+mn-cs"/>
              </a:rPr>
              <a:t>Työvuoroluettelo</a:t>
            </a:r>
            <a:r>
              <a:rPr lang="fi-FI" sz="1200" b="0" i="0" kern="1200" dirty="0">
                <a:solidFill>
                  <a:schemeClr val="tx1"/>
                </a:solidFill>
                <a:effectLst/>
                <a:latin typeface="+mn-lt"/>
                <a:ea typeface="+mn-ea"/>
                <a:cs typeface="+mn-cs"/>
              </a:rPr>
              <a:t> on saatettava kirjallisesti työntekijöiden tietoon hyvissä ajoin, viimeistään viikkoa ennen siinä tarkoitetun ajanjakson alkamista. Tämän jälkeen </a:t>
            </a:r>
            <a:r>
              <a:rPr lang="fi-FI" sz="1200" b="0" i="0" kern="1200" dirty="0" err="1">
                <a:solidFill>
                  <a:schemeClr val="tx1"/>
                </a:solidFill>
                <a:effectLst/>
                <a:latin typeface="+mn-lt"/>
                <a:ea typeface="+mn-ea"/>
                <a:cs typeface="+mn-cs"/>
              </a:rPr>
              <a:t>työvuoroluetteloa</a:t>
            </a:r>
            <a:r>
              <a:rPr lang="fi-FI" sz="1200" b="0" i="0" kern="1200" dirty="0">
                <a:solidFill>
                  <a:schemeClr val="tx1"/>
                </a:solidFill>
                <a:effectLst/>
                <a:latin typeface="+mn-lt"/>
                <a:ea typeface="+mn-ea"/>
                <a:cs typeface="+mn-cs"/>
              </a:rPr>
              <a:t> saa muuttaa vain, jos työntekijä siihen suostuu, tai töiden järjestelyihin liittyvästä painavasta syystä.  </a:t>
            </a:r>
          </a:p>
          <a:p>
            <a:r>
              <a:rPr lang="fi-FI" sz="1200" b="0" i="0" kern="1200" dirty="0">
                <a:solidFill>
                  <a:schemeClr val="tx1"/>
                </a:solidFill>
                <a:effectLst/>
                <a:latin typeface="+mn-lt"/>
                <a:ea typeface="+mn-ea"/>
                <a:cs typeface="+mn-cs"/>
              </a:rPr>
              <a:t>Työssä, jossa säännöllisen työajan sijoittelu ei vaihtele, tai jossa sovelletaan liukuvaa tai </a:t>
            </a:r>
            <a:r>
              <a:rPr lang="fi-FI" sz="1200" b="0" i="0" kern="1200" dirty="0" err="1">
                <a:solidFill>
                  <a:schemeClr val="tx1"/>
                </a:solidFill>
                <a:effectLst/>
                <a:latin typeface="+mn-lt"/>
                <a:ea typeface="+mn-ea"/>
                <a:cs typeface="+mn-cs"/>
              </a:rPr>
              <a:t>joustotyöaikaa</a:t>
            </a:r>
            <a:r>
              <a:rPr lang="fi-FI" sz="1200" b="0" i="0" kern="1200" dirty="0">
                <a:solidFill>
                  <a:schemeClr val="tx1"/>
                </a:solidFill>
                <a:effectLst/>
                <a:latin typeface="+mn-lt"/>
                <a:ea typeface="+mn-ea"/>
                <a:cs typeface="+mn-cs"/>
              </a:rPr>
              <a:t>, </a:t>
            </a:r>
            <a:r>
              <a:rPr lang="fi-FI" sz="1200" b="0" i="0" kern="1200" dirty="0" err="1">
                <a:solidFill>
                  <a:schemeClr val="tx1"/>
                </a:solidFill>
                <a:effectLst/>
                <a:latin typeface="+mn-lt"/>
                <a:ea typeface="+mn-ea"/>
                <a:cs typeface="+mn-cs"/>
              </a:rPr>
              <a:t>työvuoroluettelo</a:t>
            </a:r>
            <a:r>
              <a:rPr lang="fi-FI" sz="1200" b="0" i="0" kern="1200" dirty="0">
                <a:solidFill>
                  <a:schemeClr val="tx1"/>
                </a:solidFill>
                <a:effectLst/>
                <a:latin typeface="+mn-lt"/>
                <a:ea typeface="+mn-ea"/>
                <a:cs typeface="+mn-cs"/>
              </a:rPr>
              <a:t> saadaan kuitenkin antaa toistaiseksi voimassa olevana. Liukuvaa työaikaa tai </a:t>
            </a:r>
            <a:r>
              <a:rPr lang="fi-FI" sz="1200" b="0" i="0" kern="1200" dirty="0" err="1">
                <a:solidFill>
                  <a:schemeClr val="tx1"/>
                </a:solidFill>
                <a:effectLst/>
                <a:latin typeface="+mn-lt"/>
                <a:ea typeface="+mn-ea"/>
                <a:cs typeface="+mn-cs"/>
              </a:rPr>
              <a:t>joustotyöaikaa</a:t>
            </a:r>
            <a:r>
              <a:rPr lang="fi-FI" sz="1200" b="0" i="0" kern="1200" dirty="0">
                <a:solidFill>
                  <a:schemeClr val="tx1"/>
                </a:solidFill>
                <a:effectLst/>
                <a:latin typeface="+mn-lt"/>
                <a:ea typeface="+mn-ea"/>
                <a:cs typeface="+mn-cs"/>
              </a:rPr>
              <a:t> koskeva sopimus korvaa </a:t>
            </a:r>
            <a:r>
              <a:rPr lang="fi-FI" sz="1200" b="0" i="0" kern="1200" dirty="0" err="1">
                <a:solidFill>
                  <a:schemeClr val="tx1"/>
                </a:solidFill>
                <a:effectLst/>
                <a:latin typeface="+mn-lt"/>
                <a:ea typeface="+mn-ea"/>
                <a:cs typeface="+mn-cs"/>
              </a:rPr>
              <a:t>työvuoroluettelon</a:t>
            </a:r>
            <a:r>
              <a:rPr lang="fi-FI" sz="1200" b="0" i="0" kern="1200" dirty="0">
                <a:solidFill>
                  <a:schemeClr val="tx1"/>
                </a:solidFill>
                <a:effectLst/>
                <a:latin typeface="+mn-lt"/>
                <a:ea typeface="+mn-ea"/>
                <a:cs typeface="+mn-cs"/>
              </a:rPr>
              <a:t> silloin, kun siitä ilmenevät työajan sijoitteluun sovellettavat periaatteet. </a:t>
            </a:r>
          </a:p>
          <a:p>
            <a:r>
              <a:rPr lang="fi-FI" sz="1200" b="0" i="0" kern="1200" dirty="0">
                <a:solidFill>
                  <a:schemeClr val="tx1"/>
                </a:solidFill>
                <a:effectLst/>
                <a:latin typeface="+mn-lt"/>
                <a:ea typeface="+mn-ea"/>
                <a:cs typeface="+mn-cs"/>
              </a:rPr>
              <a:t>Jos työnantaja haluaa antaa vaihtelevaa työaikaa noudattavalle työntekijälle työvuoroja, jotka ylittävät työsopimuksessa sovitun vähimmäistyöajan, työntekijälle on varattava tilaisuus ilmoittaa määräajassa, missä määrin ja millä edellytyksillä hän voi ottaa työtä vastaan. Määräaika ei saa olla aikaisemmin kuin viikkoa ennen </a:t>
            </a:r>
            <a:r>
              <a:rPr lang="fi-FI" sz="1200" b="0" i="0" kern="1200" dirty="0" err="1">
                <a:solidFill>
                  <a:schemeClr val="tx1"/>
                </a:solidFill>
                <a:effectLst/>
                <a:latin typeface="+mn-lt"/>
                <a:ea typeface="+mn-ea"/>
                <a:cs typeface="+mn-cs"/>
              </a:rPr>
              <a:t>työvuoroluettelon</a:t>
            </a:r>
            <a:r>
              <a:rPr lang="fi-FI" sz="1200" b="0" i="0" kern="1200" dirty="0">
                <a:solidFill>
                  <a:schemeClr val="tx1"/>
                </a:solidFill>
                <a:effectLst/>
                <a:latin typeface="+mn-lt"/>
                <a:ea typeface="+mn-ea"/>
                <a:cs typeface="+mn-cs"/>
              </a:rPr>
              <a:t> laatimista. </a:t>
            </a:r>
          </a:p>
          <a:p>
            <a:endParaRPr lang="fi-FI" sz="1200" b="0" i="0" kern="1200" dirty="0">
              <a:solidFill>
                <a:schemeClr val="tx1"/>
              </a:solidFill>
              <a:effectLst/>
              <a:latin typeface="+mn-lt"/>
              <a:ea typeface="+mn-ea"/>
              <a:cs typeface="+mn-cs"/>
            </a:endParaRPr>
          </a:p>
          <a:p>
            <a:r>
              <a:rPr lang="fi-FI" dirty="0" err="1"/>
              <a:t>Työvuoroluetteloa</a:t>
            </a:r>
            <a:r>
              <a:rPr lang="fi-FI" dirty="0"/>
              <a:t> koskeva säännös vastaisi voimassa olevaa lakia. Työnantajalla on oikeus yksipuolisesti merkitä vaihtelevaa työaikaa noudattavan työntekijän työvuorot </a:t>
            </a:r>
            <a:r>
              <a:rPr lang="fi-FI" dirty="0" err="1"/>
              <a:t>työvuoroluetteloon</a:t>
            </a:r>
            <a:r>
              <a:rPr lang="fi-FI" dirty="0"/>
              <a:t> vähimmäistyöajan osalta. Jos työntekijän työaikaehdoksi on sovittu 10—40 tuntia viikossa, työnantajan oikeus yksipuolisesti määrätä työntekijän työvuorojen sijoittamisesta koskee 10 työtuntia viikossa. Jos työnantaja haluaa merkitä vaihtelevaa työaikaa noudattavalle työntekijälle työvuoroja, jotka ylittävät työsopimuksessa sovitun vähimmäistyöajan, työntekijälle on varattava tilaisuus ilmoittaa työnantajan asettamaan määräaikaan mennessä, missä määrin ja millä edellytyksillä hän voi ottaa työtä vastaan. Määräaika ei saisi olla aikaisemmin kuin viikkoa ennen </a:t>
            </a:r>
            <a:r>
              <a:rPr lang="fi-FI" dirty="0" err="1"/>
              <a:t>työvuoroluettelon</a:t>
            </a:r>
            <a:r>
              <a:rPr lang="fi-FI" dirty="0"/>
              <a:t> antamista. Vähimmäismäärän ylittävältä osalta työntekijä voisi ilmoittaa, missä määrin ja millä edellytyksillä hän voi ottaa työtä vastaan. Erityisen tärkeää tämä on niissä tapauksissa, joissa työntekijä tekee työtä useammalle työnantajalle. Työntekijä voisi ilmoittaa työnantajalle ne ajankohdat, jotka hänelle sopivat tai eivät sovi.</a:t>
            </a:r>
            <a:endParaRPr lang="fi-FI" sz="1200" b="0" i="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21</a:t>
            </a:fld>
            <a:endParaRPr lang="fi-FI"/>
          </a:p>
        </p:txBody>
      </p:sp>
    </p:spTree>
    <p:extLst>
      <p:ext uri="{BB962C8B-B14F-4D97-AF65-F5344CB8AC3E}">
        <p14:creationId xmlns:p14="http://schemas.microsoft.com/office/powerpoint/2010/main" val="425137663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32 § </a:t>
            </a:r>
          </a:p>
          <a:p>
            <a:r>
              <a:rPr lang="fi-FI" sz="1200" b="0" i="1" kern="1200" dirty="0">
                <a:solidFill>
                  <a:schemeClr val="tx1"/>
                </a:solidFill>
                <a:effectLst/>
                <a:latin typeface="+mn-lt"/>
                <a:ea typeface="+mn-ea"/>
                <a:cs typeface="+mn-cs"/>
              </a:rPr>
              <a:t>Työaikakirjanpito </a:t>
            </a:r>
          </a:p>
          <a:p>
            <a:r>
              <a:rPr lang="fi-FI" sz="1200" b="0" i="0" kern="1200" dirty="0">
                <a:solidFill>
                  <a:schemeClr val="tx1"/>
                </a:solidFill>
                <a:effectLst/>
                <a:latin typeface="+mn-lt"/>
                <a:ea typeface="+mn-ea"/>
                <a:cs typeface="+mn-cs"/>
              </a:rPr>
              <a:t>Työnantajan on kirjattava tehdyt työtunnit ja niistä suoritetut korvaukset työntekijöittäin. Kirjanpitoon on merkittävä joko säännöllisen työajan työtunnit, lisä-, yli-, hätä- ja </a:t>
            </a:r>
            <a:r>
              <a:rPr lang="fi-FI" sz="1200" b="0" i="0" kern="1200" dirty="0" err="1">
                <a:solidFill>
                  <a:schemeClr val="tx1"/>
                </a:solidFill>
                <a:effectLst/>
                <a:latin typeface="+mn-lt"/>
                <a:ea typeface="+mn-ea"/>
                <a:cs typeface="+mn-cs"/>
              </a:rPr>
              <a:t>sunnuntaityötunnit</a:t>
            </a:r>
            <a:r>
              <a:rPr lang="fi-FI" sz="1200" b="0" i="0" kern="1200" dirty="0">
                <a:solidFill>
                  <a:schemeClr val="tx1"/>
                </a:solidFill>
                <a:effectLst/>
                <a:latin typeface="+mn-lt"/>
                <a:ea typeface="+mn-ea"/>
                <a:cs typeface="+mn-cs"/>
              </a:rPr>
              <a:t> sekä niistä suoritetut korvaukset tai kaikki tehdyt työtunnit sekä erikseen yli-, hätä- ja </a:t>
            </a:r>
            <a:r>
              <a:rPr lang="fi-FI" sz="1200" b="0" i="0" kern="1200" dirty="0" err="1">
                <a:solidFill>
                  <a:schemeClr val="tx1"/>
                </a:solidFill>
                <a:effectLst/>
                <a:latin typeface="+mn-lt"/>
                <a:ea typeface="+mn-ea"/>
                <a:cs typeface="+mn-cs"/>
              </a:rPr>
              <a:t>sunnuntaityötunnit</a:t>
            </a:r>
            <a:r>
              <a:rPr lang="fi-FI" sz="1200" b="0" i="0" kern="1200" dirty="0">
                <a:solidFill>
                  <a:schemeClr val="tx1"/>
                </a:solidFill>
                <a:effectLst/>
                <a:latin typeface="+mn-lt"/>
                <a:ea typeface="+mn-ea"/>
                <a:cs typeface="+mn-cs"/>
              </a:rPr>
              <a:t> ja niistä suoritetut korotusosat. Jos työntekijän kanssa on tehty 38 §:ssä tarkoitettu sopimus, on työaikakirjanpitoon merkittävä arvioitu lisä-, yli- ja sunnuntaityön määrä kuukaudessa. Työnantajan on säilytettävä työaikakirjanpito 40 ja 41 §:ssä säädetyn kanneajan päättymiseen asti.  </a:t>
            </a:r>
          </a:p>
          <a:p>
            <a:r>
              <a:rPr lang="fi-FI" sz="1200" b="0" i="0" kern="1200" dirty="0">
                <a:solidFill>
                  <a:schemeClr val="tx1"/>
                </a:solidFill>
                <a:effectLst/>
                <a:latin typeface="+mn-lt"/>
                <a:ea typeface="+mn-ea"/>
                <a:cs typeface="+mn-cs"/>
              </a:rPr>
              <a:t>Noudatettaessa </a:t>
            </a:r>
            <a:r>
              <a:rPr lang="fi-FI" sz="1200" b="0" i="0" kern="1200" dirty="0" err="1">
                <a:solidFill>
                  <a:schemeClr val="tx1"/>
                </a:solidFill>
                <a:effectLst/>
                <a:latin typeface="+mn-lt"/>
                <a:ea typeface="+mn-ea"/>
                <a:cs typeface="+mn-cs"/>
              </a:rPr>
              <a:t>joustotyöaikaa</a:t>
            </a:r>
            <a:r>
              <a:rPr lang="fi-FI" sz="1200" b="0" i="0" kern="1200" dirty="0">
                <a:solidFill>
                  <a:schemeClr val="tx1"/>
                </a:solidFill>
                <a:effectLst/>
                <a:latin typeface="+mn-lt"/>
                <a:ea typeface="+mn-ea"/>
                <a:cs typeface="+mn-cs"/>
              </a:rPr>
              <a:t> työntekijän on palkanmaksukausittain toimitettava työnantajalle luettelo säännöllisen työaikana tekemistään tunneista siten, että siitä ilmenevät viikoittainen työaika ja viikkolepo. Työnantaja on 1 momentissa säädetystä poiketen velvollinen kirjaamaan vain nämä työntekijän ilmoittamat tiedot työaikakirjanpitoon.  </a:t>
            </a:r>
          </a:p>
          <a:p>
            <a:r>
              <a:rPr lang="fi-FI" sz="1200" b="0" i="0" kern="1200" dirty="0">
                <a:solidFill>
                  <a:schemeClr val="tx1"/>
                </a:solidFill>
                <a:effectLst/>
                <a:latin typeface="+mn-lt"/>
                <a:ea typeface="+mn-ea"/>
                <a:cs typeface="+mn-cs"/>
              </a:rPr>
              <a:t>Jos työnantaja ja työntekijä ovat sopineet 14 §:ssä tarkoitetun työaikapankin käytöstä, työnantajan on pidettävä kirjaa työntekijän työaikapankkiin säästämistä eristä sekä työaikapankkiin siirrettyjen erien pitämisestä vapaana.  </a:t>
            </a:r>
          </a:p>
          <a:p>
            <a:r>
              <a:rPr lang="fi-FI" sz="1200" b="0" i="0" kern="1200" dirty="0">
                <a:solidFill>
                  <a:schemeClr val="tx1"/>
                </a:solidFill>
                <a:effectLst/>
                <a:latin typeface="+mn-lt"/>
                <a:ea typeface="+mn-ea"/>
                <a:cs typeface="+mn-cs"/>
              </a:rPr>
              <a:t>Työntekijällä on pyynnöstään oikeus saada kirjallinen selvitys </a:t>
            </a:r>
            <a:r>
              <a:rPr lang="fi-FI" sz="1200" b="0" i="0" kern="1200" dirty="0" err="1">
                <a:solidFill>
                  <a:schemeClr val="tx1"/>
                </a:solidFill>
                <a:effectLst/>
                <a:latin typeface="+mn-lt"/>
                <a:ea typeface="+mn-ea"/>
                <a:cs typeface="+mn-cs"/>
              </a:rPr>
              <a:t>työvuoroluetteloiden</a:t>
            </a:r>
            <a:r>
              <a:rPr lang="fi-FI" sz="1200" b="0" i="0" kern="1200" dirty="0">
                <a:solidFill>
                  <a:schemeClr val="tx1"/>
                </a:solidFill>
                <a:effectLst/>
                <a:latin typeface="+mn-lt"/>
                <a:ea typeface="+mn-ea"/>
                <a:cs typeface="+mn-cs"/>
              </a:rPr>
              <a:t> ja työaikakirjanpidon häntä koskevista merkinnöistä. Työnantajan on pyydettäessä toimitettava työsuojeluviranomaiselle ja työntekijää edustavalle luottamusmiehelle, luottamusvaltuutetulle tai muulle edustajalle jäljennös työaikakirjanpidosta, 11, 13 ja 36 §:n nojalla tehdyistä sopimuksista, 29 §:ssä tarkoitetusta työajan tasoittumissuunnitelmasta ja 30 §:ssä tarkoitetusta </a:t>
            </a:r>
            <a:r>
              <a:rPr lang="fi-FI" sz="1200" b="0" i="0" kern="1200" dirty="0" err="1">
                <a:solidFill>
                  <a:schemeClr val="tx1"/>
                </a:solidFill>
                <a:effectLst/>
                <a:latin typeface="+mn-lt"/>
                <a:ea typeface="+mn-ea"/>
                <a:cs typeface="+mn-cs"/>
              </a:rPr>
              <a:t>työvuoroluettelosta</a:t>
            </a:r>
            <a:r>
              <a:rPr lang="fi-FI" sz="1200" b="0" i="0" kern="1200" dirty="0">
                <a:solidFill>
                  <a:schemeClr val="tx1"/>
                </a:solidFill>
                <a:effectLst/>
                <a:latin typeface="+mn-lt"/>
                <a:ea typeface="+mn-ea"/>
                <a:cs typeface="+mn-cs"/>
              </a:rPr>
              <a:t>. </a:t>
            </a: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22</a:t>
            </a:fld>
            <a:endParaRPr lang="fi-FI"/>
          </a:p>
        </p:txBody>
      </p:sp>
    </p:spTree>
    <p:extLst>
      <p:ext uri="{BB962C8B-B14F-4D97-AF65-F5344CB8AC3E}">
        <p14:creationId xmlns:p14="http://schemas.microsoft.com/office/powerpoint/2010/main" val="1147994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lvl="1"/>
            <a:r>
              <a:rPr lang="fi-FI" dirty="0"/>
              <a:t>Lain soveltamisala</a:t>
            </a:r>
          </a:p>
          <a:p>
            <a:pPr lvl="2"/>
            <a:r>
              <a:rPr lang="fi-FI" dirty="0"/>
              <a:t>Ketkä kuuluvat lain soveltamisalan piiriin</a:t>
            </a:r>
          </a:p>
          <a:p>
            <a:pPr lvl="2"/>
            <a:r>
              <a:rPr lang="fi-FI" dirty="0"/>
              <a:t>soveltamisalapoikkeukset</a:t>
            </a:r>
          </a:p>
          <a:p>
            <a:pPr lvl="1"/>
            <a:r>
              <a:rPr lang="fi-FI" dirty="0" err="1"/>
              <a:t>Työaikajoustot</a:t>
            </a:r>
            <a:endParaRPr lang="fi-FI" dirty="0"/>
          </a:p>
          <a:p>
            <a:pPr lvl="2"/>
            <a:r>
              <a:rPr lang="fi-FI" dirty="0"/>
              <a:t>säännöllisen työajan pidentäminen, liukuva työaika, </a:t>
            </a:r>
            <a:r>
              <a:rPr lang="fi-FI" dirty="0" err="1"/>
              <a:t>joustotyöaika</a:t>
            </a:r>
            <a:endParaRPr lang="fi-FI" dirty="0"/>
          </a:p>
          <a:p>
            <a:pPr lvl="2"/>
            <a:r>
              <a:rPr lang="fi-FI" dirty="0"/>
              <a:t>työaikapankki</a:t>
            </a:r>
          </a:p>
          <a:p>
            <a:pPr lvl="1"/>
            <a:r>
              <a:rPr lang="fi-FI" dirty="0"/>
              <a:t>Työajaksi luettava aika ja varallaolo</a:t>
            </a:r>
          </a:p>
          <a:p>
            <a:pPr lvl="1"/>
            <a:r>
              <a:rPr lang="fi-FI" dirty="0"/>
              <a:t>• sopimukseen/työaikalakiin perustuva työaika</a:t>
            </a:r>
          </a:p>
          <a:p>
            <a:pPr lvl="1"/>
            <a:r>
              <a:rPr lang="fi-FI" dirty="0"/>
              <a:t>• lepoajat</a:t>
            </a:r>
          </a:p>
          <a:p>
            <a:pPr lvl="1"/>
            <a:r>
              <a:rPr lang="fi-FI" dirty="0"/>
              <a:t>• varallaolo</a:t>
            </a:r>
          </a:p>
          <a:p>
            <a:pPr lvl="1"/>
            <a:endParaRPr lang="fi-FI" dirty="0"/>
          </a:p>
          <a:p>
            <a:pPr lvl="1"/>
            <a:r>
              <a:rPr lang="fi-FI" dirty="0"/>
              <a:t>Lisä- ja ylityö ja enimmäistyöaika</a:t>
            </a:r>
          </a:p>
          <a:p>
            <a:pPr lvl="1"/>
            <a:r>
              <a:rPr lang="fi-FI" dirty="0"/>
              <a:t>• lisätyön muodostuminen</a:t>
            </a:r>
          </a:p>
          <a:p>
            <a:pPr lvl="1"/>
            <a:r>
              <a:rPr lang="fi-FI" dirty="0"/>
              <a:t>• ylityön muodostuminen</a:t>
            </a:r>
          </a:p>
          <a:p>
            <a:pPr lvl="1"/>
            <a:r>
              <a:rPr lang="fi-FI" dirty="0"/>
              <a:t>• uusi säännös enimmäistyöajasta</a:t>
            </a:r>
          </a:p>
          <a:p>
            <a:pPr lvl="1"/>
            <a:r>
              <a:rPr lang="fi-FI" dirty="0"/>
              <a:t>• hätätyö</a:t>
            </a: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2</a:t>
            </a:fld>
            <a:endParaRPr lang="fi-FI"/>
          </a:p>
        </p:txBody>
      </p:sp>
    </p:spTree>
    <p:extLst>
      <p:ext uri="{BB962C8B-B14F-4D97-AF65-F5344CB8AC3E}">
        <p14:creationId xmlns:p14="http://schemas.microsoft.com/office/powerpoint/2010/main" val="218303362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34 §  </a:t>
            </a:r>
          </a:p>
          <a:p>
            <a:r>
              <a:rPr lang="fi-FI" sz="1200" b="0" i="1" kern="1200" dirty="0">
                <a:solidFill>
                  <a:schemeClr val="tx1"/>
                </a:solidFill>
                <a:effectLst/>
                <a:latin typeface="+mn-lt"/>
                <a:ea typeface="+mn-ea"/>
                <a:cs typeface="+mn-cs"/>
              </a:rPr>
              <a:t>Poikkeaminen työehtosopimuksella </a:t>
            </a:r>
          </a:p>
          <a:p>
            <a:r>
              <a:rPr lang="fi-FI" sz="1200" b="0" i="0" kern="1200" dirty="0">
                <a:solidFill>
                  <a:schemeClr val="tx1"/>
                </a:solidFill>
                <a:effectLst/>
                <a:latin typeface="+mn-lt"/>
                <a:ea typeface="+mn-ea"/>
                <a:cs typeface="+mn-cs"/>
              </a:rPr>
              <a:t>Työnantaja tai valtakunnallinen työnantajien yhdistys sekä työntekijöiden valtakunnallinen yhdistys saavat työehtosopimuksessa sopia säännöllisestä työajasta 5 §:n, 6 §:n 1 momentin sekä 7 ja 9 §:n säännöksistä poiketen. Työehtosopimukseen perustuva säännöllinen työaika saa olla keskimäärin enintään 40 tuntia viikossa enintään 52 viikon ajanjakson aikana. Edellä tarkoitetulla työehtosopimuksella saadaan lisäksi sopia, että 13 §:ssä tarkoitetussa </a:t>
            </a:r>
            <a:r>
              <a:rPr lang="fi-FI" sz="1200" b="0" i="0" kern="1200" dirty="0" err="1">
                <a:solidFill>
                  <a:schemeClr val="tx1"/>
                </a:solidFill>
                <a:effectLst/>
                <a:latin typeface="+mn-lt"/>
                <a:ea typeface="+mn-ea"/>
                <a:cs typeface="+mn-cs"/>
              </a:rPr>
              <a:t>joustotyöajassa</a:t>
            </a:r>
            <a:r>
              <a:rPr lang="fi-FI" sz="1200" b="0" i="0" kern="1200" dirty="0">
                <a:solidFill>
                  <a:schemeClr val="tx1"/>
                </a:solidFill>
                <a:effectLst/>
                <a:latin typeface="+mn-lt"/>
                <a:ea typeface="+mn-ea"/>
                <a:cs typeface="+mn-cs"/>
              </a:rPr>
              <a:t> säännöllinen työaika saa keskimäärin olla enintään 40 tuntia viikossa enintään 26 viikon ajanjakson aikana. </a:t>
            </a:r>
          </a:p>
          <a:p>
            <a:r>
              <a:rPr lang="fi-FI" sz="1200" b="0" i="0" kern="1200" dirty="0">
                <a:solidFill>
                  <a:schemeClr val="tx1"/>
                </a:solidFill>
                <a:effectLst/>
                <a:latin typeface="+mn-lt"/>
                <a:ea typeface="+mn-ea"/>
                <a:cs typeface="+mn-cs"/>
              </a:rPr>
              <a:t>Valtakunnalliset työnantajien ja työntekijöiden yhdistykset saavat työehtosopimuksessa (</a:t>
            </a:r>
            <a:r>
              <a:rPr lang="fi-FI" sz="1200" b="0" i="1" kern="1200" dirty="0">
                <a:solidFill>
                  <a:schemeClr val="tx1"/>
                </a:solidFill>
                <a:effectLst/>
                <a:latin typeface="+mn-lt"/>
                <a:ea typeface="+mn-ea"/>
                <a:cs typeface="+mn-cs"/>
              </a:rPr>
              <a:t>valtakunnallinen työehtosopimus</a:t>
            </a:r>
            <a:r>
              <a:rPr lang="fi-FI" sz="1200" b="0" i="0" kern="1200" dirty="0">
                <a:solidFill>
                  <a:schemeClr val="tx1"/>
                </a:solidFill>
                <a:effectLst/>
                <a:latin typeface="+mn-lt"/>
                <a:ea typeface="+mn-ea"/>
                <a:cs typeface="+mn-cs"/>
              </a:rPr>
              <a:t>) sopia toisin siitä, mitä tässä laissa säädetään: </a:t>
            </a:r>
          </a:p>
          <a:p>
            <a:r>
              <a:rPr lang="fi-FI" sz="1200" b="0" i="0" kern="1200" dirty="0">
                <a:solidFill>
                  <a:schemeClr val="tx1"/>
                </a:solidFill>
                <a:effectLst/>
                <a:latin typeface="+mn-lt"/>
                <a:ea typeface="+mn-ea"/>
                <a:cs typeface="+mn-cs"/>
              </a:rPr>
              <a:t>1) 4 §:ssä varallaolosta</a:t>
            </a:r>
            <a:r>
              <a:rPr lang="fi-FI" sz="1200" b="0" i="0" strike="sngStrike" kern="1200" dirty="0">
                <a:solidFill>
                  <a:schemeClr val="tx1"/>
                </a:solidFill>
                <a:effectLst/>
                <a:latin typeface="+mn-lt"/>
                <a:ea typeface="+mn-ea"/>
                <a:cs typeface="+mn-cs"/>
              </a:rPr>
              <a:t>, ei kuitenkaan siitä, mitä varallaololla tarkoitetaan, eikä sen suhteesta työajaksi luettavaan aikaan</a:t>
            </a:r>
            <a:r>
              <a:rPr lang="fi-FI" sz="1200" b="0" i="0" kern="1200" dirty="0">
                <a:solidFill>
                  <a:schemeClr val="tx1"/>
                </a:solidFill>
                <a:effectLst/>
                <a:latin typeface="+mn-lt"/>
                <a:ea typeface="+mn-ea"/>
                <a:cs typeface="+mn-cs"/>
              </a:rPr>
              <a:t>; </a:t>
            </a:r>
          </a:p>
          <a:p>
            <a:r>
              <a:rPr lang="fi-FI" sz="1200" b="0" i="0" kern="1200" dirty="0">
                <a:solidFill>
                  <a:schemeClr val="tx1"/>
                </a:solidFill>
                <a:effectLst/>
                <a:latin typeface="+mn-lt"/>
                <a:ea typeface="+mn-ea"/>
                <a:cs typeface="+mn-cs"/>
              </a:rPr>
              <a:t>2) 8 §:ssä tehtävistä, joissa yötyötä saadaan teettää, yötyöntekijän enimmäistyöajasta 24 tunnin aikana, yötyöajan tasoittumisesta ja sen sijoittumisesta kuitenkin siten, että se käsittää vähintään 7 tunnin ajanjakson, johon sisältyy kello 24:n ja 05:n välinen aika; </a:t>
            </a:r>
          </a:p>
          <a:p>
            <a:r>
              <a:rPr lang="fi-FI" sz="1200" b="0" i="0" kern="1200" dirty="0">
                <a:solidFill>
                  <a:schemeClr val="tx1"/>
                </a:solidFill>
                <a:effectLst/>
                <a:latin typeface="+mn-lt"/>
                <a:ea typeface="+mn-ea"/>
                <a:cs typeface="+mn-cs"/>
              </a:rPr>
              <a:t>3) 12 §:n 2 momentissa liukuvan työajan rajoista, enimmäiskertymästä ja </a:t>
            </a:r>
            <a:r>
              <a:rPr lang="fi-FI" sz="1200" b="0" i="0" kern="1200" dirty="0" err="1">
                <a:solidFill>
                  <a:schemeClr val="tx1"/>
                </a:solidFill>
                <a:effectLst/>
                <a:latin typeface="+mn-lt"/>
                <a:ea typeface="+mn-ea"/>
                <a:cs typeface="+mn-cs"/>
              </a:rPr>
              <a:t>seurantajakson</a:t>
            </a:r>
            <a:r>
              <a:rPr lang="fi-FI" sz="1200" b="0" i="0" kern="1200" dirty="0">
                <a:solidFill>
                  <a:schemeClr val="tx1"/>
                </a:solidFill>
                <a:effectLst/>
                <a:latin typeface="+mn-lt"/>
                <a:ea typeface="+mn-ea"/>
                <a:cs typeface="+mn-cs"/>
              </a:rPr>
              <a:t> pituudesta; </a:t>
            </a:r>
          </a:p>
          <a:p>
            <a:r>
              <a:rPr lang="fi-FI" sz="1200" b="0" i="0" kern="1200" dirty="0">
                <a:solidFill>
                  <a:schemeClr val="tx1"/>
                </a:solidFill>
                <a:effectLst/>
                <a:latin typeface="+mn-lt"/>
                <a:ea typeface="+mn-ea"/>
                <a:cs typeface="+mn-cs"/>
              </a:rPr>
              <a:t>4) 15 §:n 2 momentissa lyhennettyä työaikaa koskevan määräaikaisen sopimuksen kestosta; </a:t>
            </a:r>
          </a:p>
          <a:p>
            <a:r>
              <a:rPr lang="fi-FI" sz="1200" b="0" i="0" kern="1200" dirty="0">
                <a:solidFill>
                  <a:schemeClr val="tx1"/>
                </a:solidFill>
                <a:effectLst/>
                <a:latin typeface="+mn-lt"/>
                <a:ea typeface="+mn-ea"/>
                <a:cs typeface="+mn-cs"/>
              </a:rPr>
              <a:t>5) 17 §:ssä sunnuntaityötä koskevasta suostumuksesta; </a:t>
            </a:r>
          </a:p>
          <a:p>
            <a:r>
              <a:rPr lang="fi-FI" sz="1200" b="0" i="0" kern="1200" dirty="0">
                <a:solidFill>
                  <a:schemeClr val="tx1"/>
                </a:solidFill>
                <a:effectLst/>
                <a:latin typeface="+mn-lt"/>
                <a:ea typeface="+mn-ea"/>
                <a:cs typeface="+mn-cs"/>
              </a:rPr>
              <a:t>6) 18 §:ssä enimmäistyöajan </a:t>
            </a:r>
            <a:r>
              <a:rPr lang="fi-FI" sz="1200" b="0" i="0" kern="1200" dirty="0" err="1">
                <a:solidFill>
                  <a:schemeClr val="tx1"/>
                </a:solidFill>
                <a:effectLst/>
                <a:latin typeface="+mn-lt"/>
                <a:ea typeface="+mn-ea"/>
                <a:cs typeface="+mn-cs"/>
              </a:rPr>
              <a:t>tasoittumisjakson</a:t>
            </a:r>
            <a:r>
              <a:rPr lang="fi-FI" sz="1200" b="0" i="0" kern="1200" dirty="0">
                <a:solidFill>
                  <a:schemeClr val="tx1"/>
                </a:solidFill>
                <a:effectLst/>
                <a:latin typeface="+mn-lt"/>
                <a:ea typeface="+mn-ea"/>
                <a:cs typeface="+mn-cs"/>
              </a:rPr>
              <a:t> pidentämisestä kuuteen kuukauteen; teknisistä tai työn järjestämistä koskevista syistä </a:t>
            </a:r>
            <a:r>
              <a:rPr lang="fi-FI" sz="1200" b="0" i="0" kern="1200" dirty="0" err="1">
                <a:solidFill>
                  <a:schemeClr val="tx1"/>
                </a:solidFill>
                <a:effectLst/>
                <a:latin typeface="+mn-lt"/>
                <a:ea typeface="+mn-ea"/>
                <a:cs typeface="+mn-cs"/>
              </a:rPr>
              <a:t>tasoittumisjakson</a:t>
            </a:r>
            <a:r>
              <a:rPr lang="fi-FI" sz="1200" b="0" i="0" kern="1200" dirty="0">
                <a:solidFill>
                  <a:schemeClr val="tx1"/>
                </a:solidFill>
                <a:effectLst/>
                <a:latin typeface="+mn-lt"/>
                <a:ea typeface="+mn-ea"/>
                <a:cs typeface="+mn-cs"/>
              </a:rPr>
              <a:t> pituus voidaan pidentää enintään 12 kuukauteen; </a:t>
            </a:r>
          </a:p>
          <a:p>
            <a:r>
              <a:rPr lang="fi-FI" sz="1200" b="0" i="0" kern="1200" dirty="0">
                <a:solidFill>
                  <a:schemeClr val="tx1"/>
                </a:solidFill>
                <a:effectLst/>
                <a:latin typeface="+mn-lt"/>
                <a:ea typeface="+mn-ea"/>
                <a:cs typeface="+mn-cs"/>
              </a:rPr>
              <a:t>7) 20 §:ssä lisä- ja ylityöstä sekä sunnuntaityöstä maksettavasta korvauksesta; </a:t>
            </a:r>
          </a:p>
          <a:p>
            <a:r>
              <a:rPr lang="fi-FI" sz="1200" b="0" i="0" kern="1200" dirty="0">
                <a:solidFill>
                  <a:schemeClr val="tx1"/>
                </a:solidFill>
                <a:effectLst/>
                <a:latin typeface="+mn-lt"/>
                <a:ea typeface="+mn-ea"/>
                <a:cs typeface="+mn-cs"/>
              </a:rPr>
              <a:t>8) 21 §:ssä lisä- ja ylityökorvauksen sekä sunnuntaityöstä maksetun korvauksen antamisesta vapaa-aikana; </a:t>
            </a:r>
          </a:p>
          <a:p>
            <a:r>
              <a:rPr lang="fi-FI" sz="1200" b="0" i="0" kern="1200" dirty="0">
                <a:solidFill>
                  <a:schemeClr val="tx1"/>
                </a:solidFill>
                <a:effectLst/>
                <a:latin typeface="+mn-lt"/>
                <a:ea typeface="+mn-ea"/>
                <a:cs typeface="+mn-cs"/>
              </a:rPr>
              <a:t>9) 22 §:ssä työsopimuksen päättymisestä kesken </a:t>
            </a:r>
            <a:r>
              <a:rPr lang="fi-FI" sz="1200" b="0" i="0" kern="1200" dirty="0" err="1">
                <a:solidFill>
                  <a:schemeClr val="tx1"/>
                </a:solidFill>
                <a:effectLst/>
                <a:latin typeface="+mn-lt"/>
                <a:ea typeface="+mn-ea"/>
                <a:cs typeface="+mn-cs"/>
              </a:rPr>
              <a:t>tasoittumisjakson</a:t>
            </a:r>
            <a:r>
              <a:rPr lang="fi-FI" sz="1200" b="0" i="0" kern="1200" dirty="0">
                <a:solidFill>
                  <a:schemeClr val="tx1"/>
                </a:solidFill>
                <a:effectLst/>
                <a:latin typeface="+mn-lt"/>
                <a:ea typeface="+mn-ea"/>
                <a:cs typeface="+mn-cs"/>
              </a:rPr>
              <a:t>; </a:t>
            </a:r>
          </a:p>
          <a:p>
            <a:r>
              <a:rPr lang="fi-FI" sz="1200" b="0" i="0" kern="1200" dirty="0">
                <a:solidFill>
                  <a:schemeClr val="tx1"/>
                </a:solidFill>
                <a:effectLst/>
                <a:latin typeface="+mn-lt"/>
                <a:ea typeface="+mn-ea"/>
                <a:cs typeface="+mn-cs"/>
              </a:rPr>
              <a:t>10) 23 §:ssä lisä- ja ylityökorvauksen perusosan laskemisesta; </a:t>
            </a:r>
          </a:p>
          <a:p>
            <a:r>
              <a:rPr lang="fi-FI" sz="1200" b="0" i="0" kern="1200" dirty="0">
                <a:solidFill>
                  <a:schemeClr val="tx1"/>
                </a:solidFill>
                <a:effectLst/>
                <a:latin typeface="+mn-lt"/>
                <a:ea typeface="+mn-ea"/>
                <a:cs typeface="+mn-cs"/>
              </a:rPr>
              <a:t>11) 24 §:ssä päivittäisistä tauoista; </a:t>
            </a:r>
          </a:p>
          <a:p>
            <a:r>
              <a:rPr lang="fi-FI" sz="1200" b="0" i="0" kern="1200" dirty="0">
                <a:solidFill>
                  <a:schemeClr val="tx1"/>
                </a:solidFill>
                <a:effectLst/>
                <a:latin typeface="+mn-lt"/>
                <a:ea typeface="+mn-ea"/>
                <a:cs typeface="+mn-cs"/>
              </a:rPr>
              <a:t>12) 25 §:ssä vuorokausilevosta, ei kuitenkaan 4 momentissa tarkoitetusta korvaavasta lepoajasta;  </a:t>
            </a:r>
          </a:p>
          <a:p>
            <a:r>
              <a:rPr lang="fi-FI" sz="1200" b="0" i="0" kern="1200" dirty="0">
                <a:solidFill>
                  <a:schemeClr val="tx1"/>
                </a:solidFill>
                <a:effectLst/>
                <a:latin typeface="+mn-lt"/>
                <a:ea typeface="+mn-ea"/>
                <a:cs typeface="+mn-cs"/>
              </a:rPr>
              <a:t>13) 26 §:ssä moottoriajoneuvon kuljettajan vuorokausilevosta; </a:t>
            </a:r>
          </a:p>
          <a:p>
            <a:r>
              <a:rPr lang="fi-FI" sz="1200" b="0" i="0" kern="1200" dirty="0">
                <a:solidFill>
                  <a:schemeClr val="tx1"/>
                </a:solidFill>
                <a:effectLst/>
                <a:latin typeface="+mn-lt"/>
                <a:ea typeface="+mn-ea"/>
                <a:cs typeface="+mn-cs"/>
              </a:rPr>
              <a:t>14) 27 §:ssä viikkolevosta; </a:t>
            </a:r>
          </a:p>
          <a:p>
            <a:r>
              <a:rPr lang="fi-FI" sz="1200" b="0" i="0" kern="1200" dirty="0">
                <a:solidFill>
                  <a:schemeClr val="tx1"/>
                </a:solidFill>
                <a:effectLst/>
                <a:latin typeface="+mn-lt"/>
                <a:ea typeface="+mn-ea"/>
                <a:cs typeface="+mn-cs"/>
              </a:rPr>
              <a:t>15) 28 §:n 1 momentissa viikkolevosta poikkeamisesta; </a:t>
            </a:r>
          </a:p>
          <a:p>
            <a:r>
              <a:rPr lang="fi-FI" sz="1200" b="0" i="0" kern="1200" dirty="0">
                <a:solidFill>
                  <a:schemeClr val="tx1"/>
                </a:solidFill>
                <a:effectLst/>
                <a:latin typeface="+mn-lt"/>
                <a:ea typeface="+mn-ea"/>
                <a:cs typeface="+mn-cs"/>
              </a:rPr>
              <a:t>16) 29 §:ssä työajan tasoittumissuunnitelmasta; </a:t>
            </a:r>
          </a:p>
          <a:p>
            <a:r>
              <a:rPr lang="fi-FI" sz="1200" b="0" i="0" kern="1200" dirty="0">
                <a:solidFill>
                  <a:schemeClr val="tx1"/>
                </a:solidFill>
                <a:effectLst/>
                <a:latin typeface="+mn-lt"/>
                <a:ea typeface="+mn-ea"/>
                <a:cs typeface="+mn-cs"/>
              </a:rPr>
              <a:t>17) 30 §:ssä </a:t>
            </a:r>
            <a:r>
              <a:rPr lang="fi-FI" sz="1200" b="0" i="0" kern="1200" dirty="0" err="1">
                <a:solidFill>
                  <a:schemeClr val="tx1"/>
                </a:solidFill>
                <a:effectLst/>
                <a:latin typeface="+mn-lt"/>
                <a:ea typeface="+mn-ea"/>
                <a:cs typeface="+mn-cs"/>
              </a:rPr>
              <a:t>työvuoroluettelosta</a:t>
            </a:r>
            <a:r>
              <a:rPr lang="fi-FI" sz="1200" b="0" i="0" kern="1200" dirty="0">
                <a:solidFill>
                  <a:schemeClr val="tx1"/>
                </a:solidFill>
                <a:effectLst/>
                <a:latin typeface="+mn-lt"/>
                <a:ea typeface="+mn-ea"/>
                <a:cs typeface="+mn-cs"/>
              </a:rPr>
              <a:t>. </a:t>
            </a:r>
          </a:p>
          <a:p>
            <a:r>
              <a:rPr lang="fi-FI" sz="1200" b="0" i="0" kern="1200" dirty="0">
                <a:solidFill>
                  <a:schemeClr val="tx1"/>
                </a:solidFill>
                <a:effectLst/>
                <a:latin typeface="+mn-lt"/>
                <a:ea typeface="+mn-ea"/>
                <a:cs typeface="+mn-cs"/>
              </a:rPr>
              <a:t>Kun kyse on 2 §:n 2 momentissa tarkoitetun moottoriajoneuvon kuljettajan työstä, edellä 2 momentin 2 ja 6 kohdista poiketen valtakunnallisessa työehtosopimuksessa voidaan sopia teknisistä tai työn järjestämistä koskevista syistä: </a:t>
            </a:r>
          </a:p>
          <a:p>
            <a:r>
              <a:rPr lang="fi-FI" sz="1200" b="0" i="0" kern="1200" dirty="0">
                <a:solidFill>
                  <a:schemeClr val="tx1"/>
                </a:solidFill>
                <a:effectLst/>
                <a:latin typeface="+mn-lt"/>
                <a:ea typeface="+mn-ea"/>
                <a:cs typeface="+mn-cs"/>
              </a:rPr>
              <a:t>1) 8 §:ssä säädetystä vuorokautisesta enimmäistyöajasta ja yötyöajan tasoittumisesta; </a:t>
            </a:r>
          </a:p>
          <a:p>
            <a:r>
              <a:rPr lang="fi-FI" sz="1200" b="0" i="0" kern="1200" dirty="0">
                <a:solidFill>
                  <a:schemeClr val="tx1"/>
                </a:solidFill>
                <a:effectLst/>
                <a:latin typeface="+mn-lt"/>
                <a:ea typeface="+mn-ea"/>
                <a:cs typeface="+mn-cs"/>
              </a:rPr>
              <a:t>2) 18 §:n 1 momentissa säädetyn </a:t>
            </a:r>
            <a:r>
              <a:rPr lang="fi-FI" sz="1200" b="0" i="0" kern="1200" dirty="0" err="1">
                <a:solidFill>
                  <a:schemeClr val="tx1"/>
                </a:solidFill>
                <a:effectLst/>
                <a:latin typeface="+mn-lt"/>
                <a:ea typeface="+mn-ea"/>
                <a:cs typeface="+mn-cs"/>
              </a:rPr>
              <a:t>tasoittumisjakson</a:t>
            </a:r>
            <a:r>
              <a:rPr lang="fi-FI" sz="1200" b="0" i="0" kern="1200" dirty="0">
                <a:solidFill>
                  <a:schemeClr val="tx1"/>
                </a:solidFill>
                <a:effectLst/>
                <a:latin typeface="+mn-lt"/>
                <a:ea typeface="+mn-ea"/>
                <a:cs typeface="+mn-cs"/>
              </a:rPr>
              <a:t> pidentämisestä kuuteen kuukauteen; </a:t>
            </a:r>
          </a:p>
          <a:p>
            <a:r>
              <a:rPr lang="fi-FI" sz="1200" b="0" i="0" kern="1200" dirty="0">
                <a:solidFill>
                  <a:schemeClr val="tx1"/>
                </a:solidFill>
                <a:effectLst/>
                <a:latin typeface="+mn-lt"/>
                <a:ea typeface="+mn-ea"/>
                <a:cs typeface="+mn-cs"/>
              </a:rPr>
              <a:t>3) 18 §:n 2 momentissa säädetystä viikoittaisen 60 tunnin enimmäistyöajan ylittämisestä. </a:t>
            </a:r>
          </a:p>
          <a:p>
            <a:r>
              <a:rPr lang="fi-FI" sz="1200" b="0" i="0" kern="1200" dirty="0">
                <a:solidFill>
                  <a:schemeClr val="tx1"/>
                </a:solidFill>
                <a:effectLst/>
                <a:latin typeface="+mn-lt"/>
                <a:ea typeface="+mn-ea"/>
                <a:cs typeface="+mn-cs"/>
              </a:rPr>
              <a:t>Valtakunnallisessa työehtosopimuksessa saadaan lisäksi sopia 13 §:ssä tarkoitettua </a:t>
            </a:r>
            <a:r>
              <a:rPr lang="fi-FI" sz="1200" b="0" i="0" kern="1200" dirty="0" err="1">
                <a:solidFill>
                  <a:schemeClr val="tx1"/>
                </a:solidFill>
                <a:effectLst/>
                <a:latin typeface="+mn-lt"/>
                <a:ea typeface="+mn-ea"/>
                <a:cs typeface="+mn-cs"/>
              </a:rPr>
              <a:t>joustotyöaikaa</a:t>
            </a:r>
            <a:r>
              <a:rPr lang="fi-FI" sz="1200" b="0" i="0" kern="1200" dirty="0">
                <a:solidFill>
                  <a:schemeClr val="tx1"/>
                </a:solidFill>
                <a:effectLst/>
                <a:latin typeface="+mn-lt"/>
                <a:ea typeface="+mn-ea"/>
                <a:cs typeface="+mn-cs"/>
              </a:rPr>
              <a:t> vastaavasta työajasta sekä 14 §:ssä tarkoitettua työaikapankkia vastaavasta järjestelystä tai muusta vastaavasta järjestelystä, joka voidaan laissa tarkoitetun työaikapankin sijasta ottaa käyttöön. Työehtosopimuksella ei saa kuitenkaan kieltää laissa tarkoitetun </a:t>
            </a:r>
            <a:r>
              <a:rPr lang="fi-FI" sz="1200" b="0" i="0" kern="1200" dirty="0" err="1">
                <a:solidFill>
                  <a:schemeClr val="tx1"/>
                </a:solidFill>
                <a:effectLst/>
                <a:latin typeface="+mn-lt"/>
                <a:ea typeface="+mn-ea"/>
                <a:cs typeface="+mn-cs"/>
              </a:rPr>
              <a:t>joustotyöajan</a:t>
            </a:r>
            <a:r>
              <a:rPr lang="fi-FI" sz="1200" b="0" i="0" kern="1200" dirty="0">
                <a:solidFill>
                  <a:schemeClr val="tx1"/>
                </a:solidFill>
                <a:effectLst/>
                <a:latin typeface="+mn-lt"/>
                <a:ea typeface="+mn-ea"/>
                <a:cs typeface="+mn-cs"/>
              </a:rPr>
              <a:t> eikä työaikapankin käyttämistä. </a:t>
            </a:r>
          </a:p>
          <a:p>
            <a:r>
              <a:rPr lang="fi-FI" sz="1200" b="0" i="0" kern="1200" dirty="0">
                <a:solidFill>
                  <a:schemeClr val="tx1"/>
                </a:solidFill>
                <a:effectLst/>
                <a:latin typeface="+mn-lt"/>
                <a:ea typeface="+mn-ea"/>
                <a:cs typeface="+mn-cs"/>
              </a:rPr>
              <a:t>Valtakunnallisessa työehtosopimuksessa saadaan lisäksi sopia 5 §:ssä säädettyjen vuorokautisen työajan rajoitusten ja 25 §:n vuorokausilepoa koskevan säännöksen estämättä poikkeuksellisesta säännöllisestä työajasta työssä, jota tehdään vain aika ajoin sen vuorokautisen työajan kuluessa, jona työntekijän on oltava valmiina työhön. Tällöin työntekijälle on turvattava 25 §:ää vastaava korvaava lepoaika välittömästi työvuoron päättymisen jälkeen. </a:t>
            </a:r>
          </a:p>
          <a:p>
            <a:r>
              <a:rPr lang="fi-FI" sz="1200" b="0" i="0" kern="1200" dirty="0">
                <a:solidFill>
                  <a:schemeClr val="tx1"/>
                </a:solidFill>
                <a:effectLst/>
                <a:latin typeface="+mn-lt"/>
                <a:ea typeface="+mn-ea"/>
                <a:cs typeface="+mn-cs"/>
              </a:rPr>
              <a:t>Valtakunnallisessa työehtosopimuksessa saadaan lisäksi sopia 18 §:ssä säädetyn enimmäistyöajan ylittämisestä sairaalassa tai eläinsairaalassa päivystävien lääkärien osalta silloin, kun mainitun pykälän mukainen enimmäistyöaika ylittyy työpaikalla tapahtuvan työajaksi luettavan päivystyksen vuoksi. Enimmäistyöajan ylittävän työajan käytöstä on sovittava työnantajan ja työntekijän kesken työehtosopimuksessa määrättyjen edellytysten täyttyessä ja sopimuksessa määrätyissä rajoissa.  </a:t>
            </a:r>
          </a:p>
          <a:p>
            <a:r>
              <a:rPr lang="fi-FI" sz="1200" b="0" i="0" kern="1200" dirty="0">
                <a:solidFill>
                  <a:schemeClr val="tx1"/>
                </a:solidFill>
                <a:effectLst/>
                <a:latin typeface="+mn-lt"/>
                <a:ea typeface="+mn-ea"/>
                <a:cs typeface="+mn-cs"/>
              </a:rPr>
              <a:t>Edellä 1—5 momentissa tarkoitettuja työehtosopimuksen määräyksiä työnantaja saa soveltaa niidenkin työntekijöiden työsuhteissa, jotka eivät ole sidottuja työehtosopimukseen mutta joiden työsuhteissa työnantajan on työehtosopimuslain (436/1946) mukaan noudatettava työehtosopimuksen määräyksiä. Määräyksiä saadaan noudattaa vielä työehtosopimuksen lakkaamisen jälkeen uuden työehtosopimuksen voimaantuloon saakka niissä työsuhteissa, jossa määräyksiä saataisiin soveltaa, jos työehtosopimus olisi edelleen voimassa. Jos uutta työehtosopimusta ei tehdä kuuden kuukauden kuluessa edellisen lakkaamisesta, molemmilla sopijapuolilla on kuitenkin oikeus ilmoittaa, että työehtosopimuksen säännöllistä työaikaa koskevien määräysten soveltaminen on lopetettava tuolloin kuluvan </a:t>
            </a:r>
            <a:r>
              <a:rPr lang="fi-FI" sz="1200" b="0" i="0" kern="1200" dirty="0" err="1">
                <a:solidFill>
                  <a:schemeClr val="tx1"/>
                </a:solidFill>
                <a:effectLst/>
                <a:latin typeface="+mn-lt"/>
                <a:ea typeface="+mn-ea"/>
                <a:cs typeface="+mn-cs"/>
              </a:rPr>
              <a:t>tasoittumisjakson</a:t>
            </a:r>
            <a:r>
              <a:rPr lang="fi-FI" sz="1200" b="0" i="0" kern="1200" dirty="0">
                <a:solidFill>
                  <a:schemeClr val="tx1"/>
                </a:solidFill>
                <a:effectLst/>
                <a:latin typeface="+mn-lt"/>
                <a:ea typeface="+mn-ea"/>
                <a:cs typeface="+mn-cs"/>
              </a:rPr>
              <a:t> päättyessä. Ilmoitus on tehtävä vähintään kaksi viikkoa ennen kuluvan </a:t>
            </a:r>
            <a:r>
              <a:rPr lang="fi-FI" sz="1200" b="0" i="0" kern="1200" dirty="0" err="1">
                <a:solidFill>
                  <a:schemeClr val="tx1"/>
                </a:solidFill>
                <a:effectLst/>
                <a:latin typeface="+mn-lt"/>
                <a:ea typeface="+mn-ea"/>
                <a:cs typeface="+mn-cs"/>
              </a:rPr>
              <a:t>tasoittumisjakson</a:t>
            </a:r>
            <a:r>
              <a:rPr lang="fi-FI" sz="1200" b="0" i="0" kern="1200" dirty="0">
                <a:solidFill>
                  <a:schemeClr val="tx1"/>
                </a:solidFill>
                <a:effectLst/>
                <a:latin typeface="+mn-lt"/>
                <a:ea typeface="+mn-ea"/>
                <a:cs typeface="+mn-cs"/>
              </a:rPr>
              <a:t> päättymistä. </a:t>
            </a:r>
          </a:p>
          <a:p>
            <a:r>
              <a:rPr lang="fi-FI" sz="1200" b="0" i="0" kern="1200" dirty="0">
                <a:solidFill>
                  <a:schemeClr val="tx1"/>
                </a:solidFill>
                <a:effectLst/>
                <a:latin typeface="+mn-lt"/>
                <a:ea typeface="+mn-ea"/>
                <a:cs typeface="+mn-cs"/>
              </a:rPr>
              <a:t>Mitä tässä pykälässä säädetään työnantajasta ja valtakunnallisesta työnantajayhdistyksestä, sovelletaan myös asianomaiseen valtion neuvotteluviranomaiseen ja muuhun sopimusviranomaiseen, kuntaan, kuntayhtymään, kunnalliseen työmarkkinalaitokseen, seurakuntaan, seurakuntaliittoon ja muuhun seurakuntien yhtymään, kirkon työmarkkinalaitokseen, ortodoksiseen kirkkoon sekä Ahvenanmaan maakunnan hallitukseen ja Ahvenanmaan maakunnan kunnalliseen sopimusvaltuuskuntaan. Tässä pykälässä tarkoitetun työ- ja virkaehtosopimuksen saavat tehdä eduskunnan osalta eduskunnan virkamiehistä annetun lain (</a:t>
            </a:r>
            <a:r>
              <a:rPr lang="fi-FI" sz="1200" b="0" i="0" u="none" strike="noStrike" kern="1200" dirty="0">
                <a:solidFill>
                  <a:schemeClr val="tx1"/>
                </a:solidFill>
                <a:effectLst/>
                <a:latin typeface="+mn-lt"/>
                <a:ea typeface="+mn-ea"/>
                <a:cs typeface="+mn-cs"/>
                <a:hlinkClick r:id="rId3"/>
              </a:rPr>
              <a:t>1197/2003</a:t>
            </a:r>
            <a:r>
              <a:rPr lang="fi-FI" sz="1200" b="0" i="0" kern="1200" dirty="0">
                <a:solidFill>
                  <a:schemeClr val="tx1"/>
                </a:solidFill>
                <a:effectLst/>
                <a:latin typeface="+mn-lt"/>
                <a:ea typeface="+mn-ea"/>
                <a:cs typeface="+mn-cs"/>
              </a:rPr>
              <a:t>) 46 §:n 1 momentissa, Suomen Pankin osalta Suomen Pankin virkamiehistä annetun lain (</a:t>
            </a:r>
            <a:r>
              <a:rPr lang="fi-FI" sz="1200" b="0" i="0" u="none" strike="noStrike" kern="1200" dirty="0">
                <a:solidFill>
                  <a:schemeClr val="tx1"/>
                </a:solidFill>
                <a:effectLst/>
                <a:latin typeface="+mn-lt"/>
                <a:ea typeface="+mn-ea"/>
                <a:cs typeface="+mn-cs"/>
                <a:hlinkClick r:id="rId4"/>
              </a:rPr>
              <a:t>1166/1998</a:t>
            </a:r>
            <a:r>
              <a:rPr lang="fi-FI" sz="1200" b="0" i="0" kern="1200" dirty="0">
                <a:solidFill>
                  <a:schemeClr val="tx1"/>
                </a:solidFill>
                <a:effectLst/>
                <a:latin typeface="+mn-lt"/>
                <a:ea typeface="+mn-ea"/>
                <a:cs typeface="+mn-cs"/>
              </a:rPr>
              <a:t>) 42 §:n 1 momentissa ja Kansaneläkelaitoksen osalta Kansaneläkelaitoksesta annetun lain (</a:t>
            </a:r>
            <a:r>
              <a:rPr lang="fi-FI" sz="1200" b="0" i="0" u="none" strike="noStrike" kern="1200" dirty="0">
                <a:solidFill>
                  <a:schemeClr val="tx1"/>
                </a:solidFill>
                <a:effectLst/>
                <a:latin typeface="+mn-lt"/>
                <a:ea typeface="+mn-ea"/>
                <a:cs typeface="+mn-cs"/>
                <a:hlinkClick r:id="rId5"/>
              </a:rPr>
              <a:t>731/2001</a:t>
            </a:r>
            <a:r>
              <a:rPr lang="fi-FI" sz="1200" b="0" i="0" kern="1200" dirty="0">
                <a:solidFill>
                  <a:schemeClr val="tx1"/>
                </a:solidFill>
                <a:effectLst/>
                <a:latin typeface="+mn-lt"/>
                <a:ea typeface="+mn-ea"/>
                <a:cs typeface="+mn-cs"/>
              </a:rPr>
              <a:t>) 11 §:n 2 momentissa tarkoitetut osapuolet. </a:t>
            </a:r>
          </a:p>
          <a:p>
            <a:r>
              <a:rPr lang="fi-FI" sz="1200" b="0" i="0" kern="1200" dirty="0">
                <a:solidFill>
                  <a:schemeClr val="tx1"/>
                </a:solidFill>
                <a:effectLst/>
                <a:latin typeface="+mn-lt"/>
                <a:ea typeface="+mn-ea"/>
                <a:cs typeface="+mn-cs"/>
              </a:rPr>
              <a:t>35 § </a:t>
            </a:r>
          </a:p>
          <a:p>
            <a:r>
              <a:rPr lang="fi-FI" sz="1200" b="0" i="1" kern="1200" dirty="0">
                <a:solidFill>
                  <a:schemeClr val="tx1"/>
                </a:solidFill>
                <a:effectLst/>
                <a:latin typeface="+mn-lt"/>
                <a:ea typeface="+mn-ea"/>
                <a:cs typeface="+mn-cs"/>
              </a:rPr>
              <a:t>Yleissitovan työehtosopimuksen laista poikkeavat määräykset </a:t>
            </a:r>
          </a:p>
          <a:p>
            <a:r>
              <a:rPr lang="fi-FI" sz="1200" b="0" i="0" kern="1200" dirty="0">
                <a:solidFill>
                  <a:schemeClr val="tx1"/>
                </a:solidFill>
                <a:effectLst/>
                <a:latin typeface="+mn-lt"/>
                <a:ea typeface="+mn-ea"/>
                <a:cs typeface="+mn-cs"/>
              </a:rPr>
              <a:t>Työnantaja, jonka on noudatettava työsopimuslain 2 luvun 7 §:ssä tarkoitettua yleissitovaa työehtosopimusta, saa noudattaa sen soveltamisalalla myös tämän lain 34 §:n nojalla solmittujen työehtosopimusten määräyksiä, ei kuitenkaan niitä 34 §:n 2 momentin nojalla sovittuja määräyksiä, jotka edellyttävät paikallista sopimista. Määräyksiä saadaan noudattaa työehtosopimuksen lakkaamisen jälkeen uuden työehtosopimuksen voimaantuloon saakka niissä työsuhteissa, joissa määräyksiä saataisiin soveltaa, jos työehtosopimus olisi edelleen voimassa. </a:t>
            </a: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23</a:t>
            </a:fld>
            <a:endParaRPr lang="fi-FI"/>
          </a:p>
        </p:txBody>
      </p:sp>
    </p:spTree>
    <p:extLst>
      <p:ext uri="{BB962C8B-B14F-4D97-AF65-F5344CB8AC3E}">
        <p14:creationId xmlns:p14="http://schemas.microsoft.com/office/powerpoint/2010/main" val="23799792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dirty="0"/>
              <a:t>Kanneaika. Pykälässä ehdotetaan säädettäväksi kanneajoista. Pykälän 1 momentin mukaan työntekijä menettäisi oikeutensa kaikkiin työaikalakiin perustuviin saataviinsa, jos hän ei työsuhteen jatkuessa nosta kannetta kahden vuoden kuluessa sen kalenterivuoden päättymisestä, jonka aikana oikeus kulloiseenkin korvaukseen on syntynyt. Säännös vastaisi voimassa olevan lain 38 §:n 1 momenttia. Säännös koskisi kaikkia työaikasaatavia, perustuvatpa ne lakiin tai työehtosopimuksessa sovittuihin työaikasaataviin. Säännöstä tulkittaisiin siten korkeimman oikeuden tuomiossa 2018:10 omaksutulla tavalla. Lyhyt kanneaika on perusteltu muun muassa ajan kulumisen aiheuttamien näyttövaikeuksien vuoksi. Mitä kauemmin esimerkiksi työn tekemisestä, varallaolosta tai ylityöstä on kulunut aikaa, sen vaikeampi on oikeudenkäynnissä näyttää asioita toteen. Jos työnantaja ja työntekijä ovat sopineet, että ylityökorvaukset annetaan osittain tai kokonaan vastaavana vapaa-aikana ja tämä vapaa-aika on vielä sovittu yhdistettäväksi vuosilomalaissa tarkoitettuun säästövapaaseen, voisi ehdotuksen 1 momentin sääntö aiheuttaa työntekijän kannalta kohtuuttoman tuloksen. Tämän vuoksi 2 momentissa ehdotetaan, että kanne työsuhteen jatkuessa olisi nostettava kahden vuoden kuluessa sen kalenterivuoden päättymisestä, jonka aikana ylityökorvauksia vastaava vapaa-aika olisi työntekijän esityksestä tullut antaa. Pykälän 3 momentissa säädettäisiin työaikapankkisaatavaa koskevasta kanneajasta. Työaikapankkisaatavaa koskeva kanne olisi pantava vireille kahden vuoden kuluessa sen kalenterivuoden päättymisestä, jonka aikana pankkiin säästetty vapaa olisi lain tai sopimuksen mukaan työntekijälle tullut antaa. Kun saatava siirretään työaikapankkiin, menettää se alkuperäisen luonteensa ja muuttuu työaikapankkiin talletetuksi vapaaksi siten kuin 14 §:ssä säädetään. Pankkiin siirretyn saatavan syntymistä, kuten esimerkiksi ylityön määräytymistä koskeva kanne, olisi normaalisti pantava vireille 1 momentin mukaisessa ajassa. Kanneaika määräytyisi sanotun mukaisesti, vaikka työaikapankkia koskeva sopimus ei täyttäisi joltakin osin 14 §:ssä säädettyjä vaatimuksia. </a:t>
            </a:r>
          </a:p>
          <a:p>
            <a:endParaRPr lang="fi-FI" dirty="0"/>
          </a:p>
          <a:p>
            <a:r>
              <a:rPr lang="fi-FI" dirty="0"/>
              <a:t>Ylityö- ja muita työaikalakiin perustuvia saatavia vaaditaan käytännössä usein vasta työsuhteen päätyttyä. Työsopimuslain 13 luvun 9 §:n 3 momentin mukaan työsuhteen päätyttyä työntekijän palkkasaatava ja muu työsopimuslaissa tarkoitettu saatava raukeaa, jos kannetta ei nosteta kahden vuoden kuluessa siitä, kun työsuhde on päättynyt. Vastaavasti pykälän 4 momentissa olisi säännös, jonka mukaan työsuhteen päätyttyä työaikasaatavaa koskeva kanne olisi saatavan raukeamisen uhalla pantava vireille kahden vuoden kuluessa siitä, kun työsuhde on päättynyt. Säännös vastaisi voimassa olevaa 38 §:n 3 momenttia</a:t>
            </a:r>
          </a:p>
        </p:txBody>
      </p:sp>
      <p:sp>
        <p:nvSpPr>
          <p:cNvPr id="4" name="Dian numeron paikkamerkki 3"/>
          <p:cNvSpPr>
            <a:spLocks noGrp="1"/>
          </p:cNvSpPr>
          <p:nvPr>
            <p:ph type="sldNum" sz="quarter" idx="5"/>
          </p:nvPr>
        </p:nvSpPr>
        <p:spPr/>
        <p:txBody>
          <a:bodyPr/>
          <a:lstStyle/>
          <a:p>
            <a:fld id="{BBDD93A1-36CC-4246-897B-3343C27AA005}" type="slidenum">
              <a:rPr lang="fi-FI" smtClean="0"/>
              <a:t>24</a:t>
            </a:fld>
            <a:endParaRPr lang="fi-FI"/>
          </a:p>
        </p:txBody>
      </p:sp>
    </p:spTree>
    <p:extLst>
      <p:ext uri="{BB962C8B-B14F-4D97-AF65-F5344CB8AC3E}">
        <p14:creationId xmlns:p14="http://schemas.microsoft.com/office/powerpoint/2010/main" val="29099428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fld id="{24FCCE9E-E618-460B-B214-D4A672B65C55}" type="slidenum">
              <a:rPr lang="fi-FI" smtClean="0"/>
              <a:t>25</a:t>
            </a:fld>
            <a:endParaRPr lang="fi-FI"/>
          </a:p>
        </p:txBody>
      </p:sp>
    </p:spTree>
    <p:extLst>
      <p:ext uri="{BB962C8B-B14F-4D97-AF65-F5344CB8AC3E}">
        <p14:creationId xmlns:p14="http://schemas.microsoft.com/office/powerpoint/2010/main" val="213481736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BDD93A1-36CC-4246-897B-3343C27AA005}" type="slidenum">
              <a:rPr lang="fi-FI" smtClean="0"/>
              <a:t>26</a:t>
            </a:fld>
            <a:endParaRPr lang="fi-FI"/>
          </a:p>
        </p:txBody>
      </p:sp>
    </p:spTree>
    <p:extLst>
      <p:ext uri="{BB962C8B-B14F-4D97-AF65-F5344CB8AC3E}">
        <p14:creationId xmlns:p14="http://schemas.microsoft.com/office/powerpoint/2010/main" val="26082780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5"/>
          </p:nvPr>
        </p:nvSpPr>
        <p:spPr/>
        <p:txBody>
          <a:bodyPr/>
          <a:lstStyle/>
          <a:p>
            <a:fld id="{BBDD93A1-36CC-4246-897B-3343C27AA005}" type="slidenum">
              <a:rPr lang="fi-FI" smtClean="0"/>
              <a:t>3</a:t>
            </a:fld>
            <a:endParaRPr lang="fi-FI"/>
          </a:p>
        </p:txBody>
      </p:sp>
    </p:spTree>
    <p:extLst>
      <p:ext uri="{BB962C8B-B14F-4D97-AF65-F5344CB8AC3E}">
        <p14:creationId xmlns:p14="http://schemas.microsoft.com/office/powerpoint/2010/main" val="25511843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Nykyisen lain luettelo oli lähtökohtaisesti yksityiskohtaisempi. Soveltamisala hivenen laajenee nykyisestä, koska edellytetään aina työaika-autonomiaa.</a:t>
            </a:r>
          </a:p>
          <a:p>
            <a:r>
              <a:rPr lang="fi-FI" sz="1200" b="0" i="0" kern="1200" dirty="0">
                <a:solidFill>
                  <a:schemeClr val="tx1"/>
                </a:solidFill>
                <a:effectLst/>
                <a:latin typeface="+mn-lt"/>
                <a:ea typeface="+mn-ea"/>
                <a:cs typeface="+mn-cs"/>
              </a:rPr>
              <a:t>2 §  </a:t>
            </a:r>
          </a:p>
          <a:p>
            <a:r>
              <a:rPr lang="fi-FI" sz="1200" b="0" i="1" kern="1200" dirty="0">
                <a:solidFill>
                  <a:schemeClr val="tx1"/>
                </a:solidFill>
                <a:effectLst/>
                <a:latin typeface="+mn-lt"/>
                <a:ea typeface="+mn-ea"/>
                <a:cs typeface="+mn-cs"/>
              </a:rPr>
              <a:t>Poikkeukset soveltamisalasta </a:t>
            </a:r>
          </a:p>
          <a:p>
            <a:r>
              <a:rPr lang="fi-FI" sz="1200" b="0" i="0" kern="1200" dirty="0">
                <a:solidFill>
                  <a:schemeClr val="tx1"/>
                </a:solidFill>
                <a:effectLst/>
                <a:latin typeface="+mn-lt"/>
                <a:ea typeface="+mn-ea"/>
                <a:cs typeface="+mn-cs"/>
              </a:rPr>
              <a:t>Tätä lakia ei, lukuun ottamatta 15 §:n 3 ja 4 momenttia, sovelleta työntekijään, jonka työaikaa ei ennalta määritellä eikä työajan käyttöä valvota ja joka siten voi itse päättää työajastaan, kun kyse on: </a:t>
            </a:r>
          </a:p>
          <a:p>
            <a:r>
              <a:rPr lang="fi-FI" sz="1200" b="0" i="0" kern="1200" dirty="0">
                <a:solidFill>
                  <a:schemeClr val="tx1"/>
                </a:solidFill>
                <a:effectLst/>
                <a:latin typeface="+mn-lt"/>
                <a:ea typeface="+mn-ea"/>
                <a:cs typeface="+mn-cs"/>
              </a:rPr>
              <a:t>1) työstä, jota siihen kuuluvien tehtävien ja muutoin työntekijän aseman perusteella on pidettävä yrityksen, yhteisön tai säätiön taikka sen itsenäisen osan johtamisena tai tällaiseen johtamistehtävään rinnastettavana itsenäisenä tehtävänä; </a:t>
            </a:r>
          </a:p>
          <a:p>
            <a:r>
              <a:rPr lang="fi-FI" sz="1200" b="0" i="0" kern="1200" dirty="0">
                <a:solidFill>
                  <a:schemeClr val="tx1"/>
                </a:solidFill>
                <a:effectLst/>
                <a:latin typeface="+mn-lt"/>
                <a:ea typeface="+mn-ea"/>
                <a:cs typeface="+mn-cs"/>
              </a:rPr>
              <a:t>2) työntekijästä, joka suorittaa uskonnollisia toimituksia </a:t>
            </a:r>
            <a:r>
              <a:rPr lang="fi-FI" sz="1200" b="0" i="0" strike="sngStrike" kern="1200" dirty="0">
                <a:solidFill>
                  <a:schemeClr val="tx1"/>
                </a:solidFill>
                <a:effectLst/>
                <a:latin typeface="+mn-lt"/>
                <a:ea typeface="+mn-ea"/>
                <a:cs typeface="+mn-cs"/>
              </a:rPr>
              <a:t>ja tehtäviä</a:t>
            </a:r>
            <a:r>
              <a:rPr lang="fi-FI" sz="1200" b="0" i="0" kern="1200" dirty="0">
                <a:solidFill>
                  <a:schemeClr val="tx1"/>
                </a:solidFill>
                <a:effectLst/>
                <a:latin typeface="+mn-lt"/>
                <a:ea typeface="+mn-ea"/>
                <a:cs typeface="+mn-cs"/>
              </a:rPr>
              <a:t> evankelis-luterilaisessa kirkossa, ortodoksisessa kirkkokunnassa tai muussa uskonnollisessa yhteisössä; </a:t>
            </a:r>
          </a:p>
          <a:p>
            <a:r>
              <a:rPr lang="fi-FI" sz="1200" b="0" i="0" kern="1200" dirty="0">
                <a:solidFill>
                  <a:schemeClr val="tx1"/>
                </a:solidFill>
                <a:effectLst/>
                <a:latin typeface="+mn-lt"/>
                <a:ea typeface="+mn-ea"/>
                <a:cs typeface="+mn-cs"/>
              </a:rPr>
              <a:t>3) työnantajan perheenjäsenen työstä; </a:t>
            </a:r>
          </a:p>
          <a:p>
            <a:r>
              <a:rPr lang="fi-FI" sz="1200" b="0" i="0" kern="1200" dirty="0">
                <a:solidFill>
                  <a:schemeClr val="tx1"/>
                </a:solidFill>
                <a:effectLst/>
                <a:latin typeface="+mn-lt"/>
                <a:ea typeface="+mn-ea"/>
                <a:cs typeface="+mn-cs"/>
              </a:rPr>
              <a:t>4) työstä, jota siihen liittyvien toiminnan erityispiirteiden vuoksi tehdään sellaisissa oloissa, ettei voida katsoa työnantajan asiaksi valvoa siihen käytettävän ajan järjestelyjä; </a:t>
            </a:r>
          </a:p>
          <a:p>
            <a:r>
              <a:rPr lang="fi-FI" sz="1200" b="0" i="0" kern="1200" dirty="0">
                <a:solidFill>
                  <a:schemeClr val="tx1"/>
                </a:solidFill>
                <a:effectLst/>
                <a:latin typeface="+mn-lt"/>
                <a:ea typeface="+mn-ea"/>
                <a:cs typeface="+mn-cs"/>
              </a:rPr>
              <a:t>5) valtion virkamiehen työstä tuomioistuimen jäsenenä tai esittelijänä, käräjäviskaalina, käräjänotaarina, julkisena oikeusavustajana, syyttäjänä, ulosottomiehenä, haastemiehenä tai ulkomaanedustuksessa; </a:t>
            </a:r>
          </a:p>
          <a:p>
            <a:r>
              <a:rPr lang="fi-FI" sz="1200" b="0" i="0" kern="1200" dirty="0">
                <a:solidFill>
                  <a:schemeClr val="tx1"/>
                </a:solidFill>
                <a:effectLst/>
                <a:latin typeface="+mn-lt"/>
                <a:ea typeface="+mn-ea"/>
                <a:cs typeface="+mn-cs"/>
              </a:rPr>
              <a:t>6) Suomen Pankin virkamiehen työstä, jonka pankkivaltuusto on määrännyt tämän lain ulkopuolelle.  </a:t>
            </a:r>
          </a:p>
          <a:p>
            <a:r>
              <a:rPr lang="fi-FI" sz="1200" b="0" i="0" kern="1200" dirty="0">
                <a:solidFill>
                  <a:schemeClr val="tx1"/>
                </a:solidFill>
                <a:effectLst/>
                <a:latin typeface="+mn-lt"/>
                <a:ea typeface="+mn-ea"/>
                <a:cs typeface="+mn-cs"/>
              </a:rPr>
              <a:t>Tämän lain 24 §:n 1 ja 2 momentin ja 25—28 §:n säännöksiä ei sovelleta moottoriajoneuvon kuljettajan työhön, jota koskee tieliikenteen sosiaalilainsäädännön yhdenmukaistamisesta ja neuvoston asetusten (ETY) N:o 3821/85 ja (EY) N:o 2135/98 muuttamisesta sekä neuvoston asetuksen (ETY) N:o 3820/85 kumoamisesta annettu Euroopan parlamentin ja neuvoston asetus (E</a:t>
            </a:r>
            <a:r>
              <a:rPr lang="fi-FI" sz="1200" b="0" i="0" strike="sngStrike" kern="1200" dirty="0">
                <a:solidFill>
                  <a:schemeClr val="tx1"/>
                </a:solidFill>
                <a:effectLst/>
                <a:latin typeface="+mn-lt"/>
                <a:ea typeface="+mn-ea"/>
                <a:cs typeface="+mn-cs"/>
              </a:rPr>
              <a:t>T</a:t>
            </a:r>
            <a:r>
              <a:rPr lang="fi-FI" sz="1200" b="0" i="0" kern="1200" dirty="0">
                <a:solidFill>
                  <a:schemeClr val="tx1"/>
                </a:solidFill>
                <a:effectLst/>
                <a:latin typeface="+mn-lt"/>
                <a:ea typeface="+mn-ea"/>
                <a:cs typeface="+mn-cs"/>
              </a:rPr>
              <a:t>Y) N:o 561/2006 (ajo- ja lepoaika-asetus). </a:t>
            </a:r>
          </a:p>
          <a:p>
            <a:r>
              <a:rPr lang="fi-FI" sz="1200" b="0" i="0" kern="1200" dirty="0">
                <a:solidFill>
                  <a:schemeClr val="tx1"/>
                </a:solidFill>
                <a:effectLst/>
                <a:latin typeface="+mn-lt"/>
                <a:ea typeface="+mn-ea"/>
                <a:cs typeface="+mn-cs"/>
              </a:rPr>
              <a:t>Tätä lakia ei sovelleta työhön, jossa noudatettavasta työajasta säädetään erikseen. Tätä lakia ei sovelleta myöskään työntekijöihin, joille on 34 §:ssä tarkoitetulla valtakunnallisella työehtosopimuksella kokonaisuutena arvioiden turvattu tämän lain lepoaikoja ja enimmäistyöaikaa vastaava suoja, jos kyse on:  </a:t>
            </a:r>
          </a:p>
          <a:p>
            <a:r>
              <a:rPr lang="fi-FI" sz="1200" b="0" i="0" kern="1200" dirty="0">
                <a:solidFill>
                  <a:schemeClr val="tx1"/>
                </a:solidFill>
                <a:effectLst/>
                <a:latin typeface="+mn-lt"/>
                <a:ea typeface="+mn-ea"/>
                <a:cs typeface="+mn-cs"/>
              </a:rPr>
              <a:t>1) opetus- ja tutkimushenkilöstöstä, jolla on työn luonteen vuoksi oikeus päättää olennaisesta osasta työaikaansa; </a:t>
            </a:r>
          </a:p>
          <a:p>
            <a:r>
              <a:rPr lang="fi-FI" sz="1200" b="0" i="0" kern="1200" dirty="0">
                <a:solidFill>
                  <a:schemeClr val="tx1"/>
                </a:solidFill>
                <a:effectLst/>
                <a:latin typeface="+mn-lt"/>
                <a:ea typeface="+mn-ea"/>
                <a:cs typeface="+mn-cs"/>
              </a:rPr>
              <a:t>2) metsä-, metsänparannus- tai uittotyöstä tai niihin liittyvästä työstä, lukuun ottamatta maastossa tehtävää koneellista metsä- tai metsäparannustyötä ja puutavaran lähikuljetustyötä; </a:t>
            </a:r>
          </a:p>
          <a:p>
            <a:r>
              <a:rPr lang="fi-FI" sz="1200" b="0" i="0" kern="1200" dirty="0">
                <a:solidFill>
                  <a:schemeClr val="tx1"/>
                </a:solidFill>
                <a:effectLst/>
                <a:latin typeface="+mn-lt"/>
                <a:ea typeface="+mn-ea"/>
                <a:cs typeface="+mn-cs"/>
              </a:rPr>
              <a:t>3) Rajavartiolaitoksen henkilöstöstä tai luotsauslaissa (</a:t>
            </a:r>
            <a:r>
              <a:rPr lang="fi-FI" sz="1200" b="0" i="0" u="none" strike="noStrike" kern="1200" dirty="0">
                <a:solidFill>
                  <a:schemeClr val="tx1"/>
                </a:solidFill>
                <a:effectLst/>
                <a:latin typeface="+mn-lt"/>
                <a:ea typeface="+mn-ea"/>
                <a:cs typeface="+mn-cs"/>
                <a:hlinkClick r:id="rId3"/>
              </a:rPr>
              <a:t>940/2003</a:t>
            </a:r>
            <a:r>
              <a:rPr lang="fi-FI" sz="1200" b="0" i="0" kern="1200" dirty="0">
                <a:solidFill>
                  <a:schemeClr val="tx1"/>
                </a:solidFill>
                <a:effectLst/>
                <a:latin typeface="+mn-lt"/>
                <a:ea typeface="+mn-ea"/>
                <a:cs typeface="+mn-cs"/>
              </a:rPr>
              <a:t>) tarkoitetuista tehtävistä. </a:t>
            </a:r>
          </a:p>
          <a:p>
            <a:r>
              <a:rPr lang="fi-FI" sz="1200" b="0" i="0" kern="1200" dirty="0">
                <a:solidFill>
                  <a:schemeClr val="tx1"/>
                </a:solidFill>
                <a:effectLst/>
                <a:latin typeface="+mn-lt"/>
                <a:ea typeface="+mn-ea"/>
                <a:cs typeface="+mn-cs"/>
              </a:rPr>
              <a:t>Tätä lakia ei sovelleta voittoa tavoittelemattomassa yhteisössä työskentelevän työntekijän työhön siltä osin, kun hän osallistuu tapahtuma-, kilpailu- tai leiritoimintaan, josta on sovittu sellaisella 34 §:ssä tarkoitetulla valtakunnallisella työehtosopimuksella, joka turvaa työntekijälle tämän lain lepoaikoja ja enimmäistyöaikaa vastaavan suojan. </a:t>
            </a:r>
          </a:p>
          <a:p>
            <a:endParaRPr lang="fi-FI" dirty="0"/>
          </a:p>
        </p:txBody>
      </p:sp>
      <p:sp>
        <p:nvSpPr>
          <p:cNvPr id="4" name="Dian numeron paikkamerkki 3"/>
          <p:cNvSpPr>
            <a:spLocks noGrp="1"/>
          </p:cNvSpPr>
          <p:nvPr>
            <p:ph type="sldNum" sz="quarter" idx="10"/>
          </p:nvPr>
        </p:nvSpPr>
        <p:spPr/>
        <p:txBody>
          <a:bodyPr/>
          <a:lstStyle/>
          <a:p>
            <a:fld id="{08C3BB87-E509-4465-BD91-EF15F17259E5}" type="slidenum">
              <a:rPr lang="fi-FI" smtClean="0"/>
              <a:t>4</a:t>
            </a:fld>
            <a:endParaRPr lang="fi-FI"/>
          </a:p>
        </p:txBody>
      </p:sp>
    </p:spTree>
    <p:extLst>
      <p:ext uri="{BB962C8B-B14F-4D97-AF65-F5344CB8AC3E}">
        <p14:creationId xmlns:p14="http://schemas.microsoft.com/office/powerpoint/2010/main" val="20520889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Etätyö jo aiemmin katsottu työaikalain piiriin (ks. tosin jo KKO 2002:36)</a:t>
            </a: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5</a:t>
            </a:fld>
            <a:endParaRPr lang="fi-FI"/>
          </a:p>
        </p:txBody>
      </p:sp>
    </p:spTree>
    <p:extLst>
      <p:ext uri="{BB962C8B-B14F-4D97-AF65-F5344CB8AC3E}">
        <p14:creationId xmlns:p14="http://schemas.microsoft.com/office/powerpoint/2010/main" val="22225217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i-FI" dirty="0"/>
              <a:t>ks. </a:t>
            </a:r>
            <a:r>
              <a:rPr lang="fi-FI" dirty="0" err="1"/>
              <a:t>TyVM</a:t>
            </a:r>
            <a:r>
              <a:rPr lang="fi-FI" dirty="0"/>
              <a:t> 17/2018</a:t>
            </a: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6</a:t>
            </a:fld>
            <a:endParaRPr lang="fi-FI"/>
          </a:p>
        </p:txBody>
      </p:sp>
    </p:spTree>
    <p:extLst>
      <p:ext uri="{BB962C8B-B14F-4D97-AF65-F5344CB8AC3E}">
        <p14:creationId xmlns:p14="http://schemas.microsoft.com/office/powerpoint/2010/main" val="3114971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Pääsäännön mukaan matkustamiseen työpaikalle tai työnsuorituspaikalle käytetty aika ei olisi työajaksi luettavaa aikaa. Työajaksi luettavan ajan arvioinnissa merkitystä ei olisi sillä, perustuuko matkustaminen työnantajan nimenomaiseen määräykseen eikä sillä, tapahtuuko matkustaminen omalla tai työnantajan autolla taikka julkisella kulkuneuvolla. Työajaksi luettavan ajan kannalta merkitystä ei myöskään ole sillä, maksetaanko työntekijälle matkaan kuluneelta ajalta korvaus.</a:t>
            </a:r>
          </a:p>
          <a:p>
            <a:endParaRPr lang="fi-FI" sz="1200" b="0" i="0" kern="1200" dirty="0">
              <a:solidFill>
                <a:schemeClr val="tx1"/>
              </a:solidFill>
              <a:effectLst/>
              <a:latin typeface="+mn-lt"/>
              <a:ea typeface="+mn-ea"/>
              <a:cs typeface="+mn-cs"/>
            </a:endParaRPr>
          </a:p>
          <a:p>
            <a:r>
              <a:rPr lang="fi-FI" sz="1200" b="0" i="0" kern="1200" dirty="0">
                <a:solidFill>
                  <a:schemeClr val="tx1"/>
                </a:solidFill>
                <a:effectLst/>
                <a:latin typeface="+mn-lt"/>
                <a:ea typeface="+mn-ea"/>
                <a:cs typeface="+mn-cs"/>
              </a:rPr>
              <a:t>3 §  </a:t>
            </a:r>
          </a:p>
          <a:p>
            <a:r>
              <a:rPr lang="fi-FI" sz="1200" b="0" i="1" kern="1200" dirty="0">
                <a:solidFill>
                  <a:schemeClr val="tx1"/>
                </a:solidFill>
                <a:effectLst/>
                <a:latin typeface="+mn-lt"/>
                <a:ea typeface="+mn-ea"/>
                <a:cs typeface="+mn-cs"/>
              </a:rPr>
              <a:t>Työaika </a:t>
            </a:r>
          </a:p>
          <a:p>
            <a:r>
              <a:rPr lang="fi-FI" sz="1200" b="0" i="0" kern="1200" dirty="0">
                <a:solidFill>
                  <a:schemeClr val="tx1"/>
                </a:solidFill>
                <a:effectLst/>
                <a:latin typeface="+mn-lt"/>
                <a:ea typeface="+mn-ea"/>
                <a:cs typeface="+mn-cs"/>
              </a:rPr>
              <a:t>Työaikaa on työhön käytetty aika ja aika, jolloin työntekijä on velvollinen olemaan työntekopaikalla työnantajan käytettävissä. </a:t>
            </a:r>
          </a:p>
          <a:p>
            <a:r>
              <a:rPr lang="fi-FI" sz="1200" b="0" i="0" kern="1200" dirty="0">
                <a:solidFill>
                  <a:schemeClr val="tx1"/>
                </a:solidFill>
                <a:effectLst/>
                <a:latin typeface="+mn-lt"/>
                <a:ea typeface="+mn-ea"/>
                <a:cs typeface="+mn-cs"/>
              </a:rPr>
              <a:t>Matkustamiseen käytettyä aikaa ei lueta työaikaan, ellei sitä samalla ole pidettävä työsuorituksena. Työnantajan velvollisuuteen ehkäistä työajan ulkopuolella tapahtuvaan matkustamiseen liittyvää liiallista rasitusta sovelletaan, mitä työturvallisuuslain (</a:t>
            </a:r>
            <a:r>
              <a:rPr lang="fi-FI" sz="1200" b="0" i="0" u="none" strike="noStrike" kern="1200" dirty="0">
                <a:solidFill>
                  <a:schemeClr val="tx1"/>
                </a:solidFill>
                <a:effectLst/>
                <a:latin typeface="+mn-lt"/>
                <a:ea typeface="+mn-ea"/>
                <a:cs typeface="+mn-cs"/>
                <a:hlinkClick r:id="rId3"/>
              </a:rPr>
              <a:t>738/2002</a:t>
            </a:r>
            <a:r>
              <a:rPr lang="fi-FI" sz="1200" b="0" i="0" kern="1200" dirty="0">
                <a:solidFill>
                  <a:schemeClr val="tx1"/>
                </a:solidFill>
                <a:effectLst/>
                <a:latin typeface="+mn-lt"/>
                <a:ea typeface="+mn-ea"/>
                <a:cs typeface="+mn-cs"/>
              </a:rPr>
              <a:t>) 10, 13 ja 25 §:ssä säädetään. </a:t>
            </a:r>
          </a:p>
          <a:p>
            <a:r>
              <a:rPr lang="fi-FI" sz="1200" b="0" i="0" kern="1200" dirty="0">
                <a:solidFill>
                  <a:schemeClr val="tx1"/>
                </a:solidFill>
                <a:effectLst/>
                <a:latin typeface="+mn-lt"/>
                <a:ea typeface="+mn-ea"/>
                <a:cs typeface="+mn-cs"/>
              </a:rPr>
              <a:t>4 §  </a:t>
            </a:r>
          </a:p>
          <a:p>
            <a:endParaRPr lang="fi-FI" sz="1200" b="0" i="0" kern="1200" dirty="0">
              <a:solidFill>
                <a:schemeClr val="tx1"/>
              </a:solidFill>
              <a:effectLst/>
              <a:latin typeface="+mn-lt"/>
              <a:ea typeface="+mn-ea"/>
              <a:cs typeface="+mn-cs"/>
            </a:endParaRPr>
          </a:p>
          <a:p>
            <a:r>
              <a:rPr lang="fi-FI" dirty="0"/>
              <a:t>Tyco C-266/14, matka-ajan lukeminen työajaksi  Työntekijät matkustivat kotoaan tekemään asiakkaiden luo turvalaiteasennuksia. Heillä ei ollut (enää) kiinteää työpaikkaa, vaan he kulkivat työpäivän aikana asiakkaalta toiselle työnantajan vahvistaman ohjelman mukaisesti työnantajan heidän käyttöönsä antamalla ajoneuvolla.  Työnantaja osoitti asiakaskohteet ja niiden järjestyksen, työntekijät saivat päättää matkareitin.  Arvioitavana matkat kotoa ensimmäisen asiakkaan luo ja viimeisen asiakkaan luota kotiin. Asiakkaiden väliset siirtymiset olivat riidattomasti työaikaa.  EUT: tapauksen olosuhteissa, joissa työntekijöillä ei ole kiinteää tai tavanomaista työn suorittamispaikkaa, työaikaa oli aika, jonka työntekijät käyttävät päivittäin kodin ja työnantajansa osoittaman ensimmäisen ja viimeisen asiakkaan väliseen matkaan.  Työntekijöillä oli velvollisuus matkojen aikana noudattaa työnantajan ohjeita, matkat olivat välttämättömiä työsuorituksen kannalta, liikkuvilla työntekijöillä työpaikkaa ei voitu rajata asiakaskohteeseen  Työntekijöillä ei ollut mahdollisuutta vapaasti määrätä ajastaan eikä keskittyä omiin asioihinsa</a:t>
            </a:r>
            <a:endParaRPr lang="fi-FI" sz="1200" b="0" i="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10"/>
          </p:nvPr>
        </p:nvSpPr>
        <p:spPr/>
        <p:txBody>
          <a:bodyPr/>
          <a:lstStyle/>
          <a:p>
            <a:fld id="{08C3BB87-E509-4465-BD91-EF15F17259E5}" type="slidenum">
              <a:rPr lang="fi-FI" smtClean="0"/>
              <a:t>7</a:t>
            </a:fld>
            <a:endParaRPr lang="fi-FI"/>
          </a:p>
        </p:txBody>
      </p:sp>
    </p:spTree>
    <p:extLst>
      <p:ext uri="{BB962C8B-B14F-4D97-AF65-F5344CB8AC3E}">
        <p14:creationId xmlns:p14="http://schemas.microsoft.com/office/powerpoint/2010/main" val="14073797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4 §  </a:t>
            </a:r>
          </a:p>
          <a:p>
            <a:r>
              <a:rPr lang="fi-FI" sz="1200" b="0" i="1" kern="1200" dirty="0">
                <a:solidFill>
                  <a:schemeClr val="tx1"/>
                </a:solidFill>
                <a:effectLst/>
                <a:latin typeface="+mn-lt"/>
                <a:ea typeface="+mn-ea"/>
                <a:cs typeface="+mn-cs"/>
              </a:rPr>
              <a:t>Varallaolo </a:t>
            </a:r>
          </a:p>
          <a:p>
            <a:r>
              <a:rPr lang="fi-FI" sz="1200" b="0" i="0" kern="1200" dirty="0">
                <a:solidFill>
                  <a:schemeClr val="tx1"/>
                </a:solidFill>
                <a:effectLst/>
                <a:latin typeface="+mn-lt"/>
                <a:ea typeface="+mn-ea"/>
                <a:cs typeface="+mn-cs"/>
              </a:rPr>
              <a:t>Työnantaja ja työntekijä saavat sopia varallaolosta ja siitä maksettavasta korvauksesta. Varallaolon aikana työntekijän on oltava työnantajan tavoitettavissa niin, että hänet voidaan kutsua työhön. Varallaoloaikaa ei lueta työaikaan, ellei työntekijän ole oleskeltava työpaikalla tai sen välittömässä läheisyydessä. Varallaolo ei saa kohtuuttomasti haitata työntekijän vapaa-ajan käyttöä. </a:t>
            </a:r>
          </a:p>
          <a:p>
            <a:r>
              <a:rPr lang="fi-FI" sz="1200" b="0" i="0" kern="1200" dirty="0" err="1">
                <a:solidFill>
                  <a:schemeClr val="tx1"/>
                </a:solidFill>
                <a:effectLst/>
                <a:latin typeface="+mn-lt"/>
                <a:ea typeface="+mn-ea"/>
                <a:cs typeface="+mn-cs"/>
              </a:rPr>
              <a:t>Varallaolokorvauksen</a:t>
            </a:r>
            <a:r>
              <a:rPr lang="fi-FI" sz="1200" b="0" i="0" kern="1200" dirty="0">
                <a:solidFill>
                  <a:schemeClr val="tx1"/>
                </a:solidFill>
                <a:effectLst/>
                <a:latin typeface="+mn-lt"/>
                <a:ea typeface="+mn-ea"/>
                <a:cs typeface="+mn-cs"/>
              </a:rPr>
              <a:t> määrä tai sen määräytymisperusteiden sekä varallaolon ehtojen on oltava työntekijän tiedossa sopimusta tehtäessä. Korvauksen määrässä on otettava huomioon varallaolosta työntekijän vapaa-ajan käytölle aiheutuvat rajoitukset.  </a:t>
            </a:r>
          </a:p>
          <a:p>
            <a:r>
              <a:rPr lang="fi-FI" sz="1200" b="0" i="0" kern="1200" dirty="0">
                <a:solidFill>
                  <a:schemeClr val="tx1"/>
                </a:solidFill>
                <a:effectLst/>
                <a:latin typeface="+mn-lt"/>
                <a:ea typeface="+mn-ea"/>
                <a:cs typeface="+mn-cs"/>
              </a:rPr>
              <a:t>Jos varallaolo on työn laadun ja erittäin pakottavien syiden vuoksi välttämätöntä, virkamies ja viranhaltija eivät saa kieltäytyä siitä. </a:t>
            </a:r>
          </a:p>
          <a:p>
            <a:endParaRPr lang="fi-FI" sz="1200" b="0" i="0" kern="1200" dirty="0">
              <a:solidFill>
                <a:schemeClr val="tx1"/>
              </a:solidFill>
              <a:effectLst/>
              <a:latin typeface="+mn-lt"/>
              <a:ea typeface="+mn-ea"/>
              <a:cs typeface="+mn-cs"/>
            </a:endParaRPr>
          </a:p>
          <a:p>
            <a:r>
              <a:rPr lang="fi-FI" dirty="0"/>
              <a:t>Päivystys eli velvollisuus oleskella työntekopaikassa on työaikaa - Rajanveto varallaoloon (=työntekijän sopimukseen perustuva velvollisuus olla vapaa-aikanaan työnantajan tavoitettavissa siten, että hänet voidaan kutsua työhön)  </a:t>
            </a:r>
          </a:p>
          <a:p>
            <a:r>
              <a:rPr lang="fi-FI" dirty="0"/>
              <a:t>”Varallaoloaikaa ei lueta työaikaan, ellei työntekijän ole oleskeltava työpaikalla tai sen välittömässä läheisyydessä.” </a:t>
            </a:r>
          </a:p>
          <a:p>
            <a:r>
              <a:rPr lang="fi-FI" dirty="0"/>
              <a:t> Jos varallaolo sitoo työntekijän työpaikkaan, kyse on työajasta! (ks. KKO 2015:48 ja 49) </a:t>
            </a:r>
            <a:endParaRPr lang="fi-FI" sz="1200" b="0" i="0" kern="1200" dirty="0">
              <a:solidFill>
                <a:schemeClr val="tx1"/>
              </a:solidFill>
              <a:effectLst/>
              <a:latin typeface="+mn-lt"/>
              <a:ea typeface="+mn-ea"/>
              <a:cs typeface="+mn-cs"/>
            </a:endParaRP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8</a:t>
            </a:fld>
            <a:endParaRPr lang="fi-FI"/>
          </a:p>
        </p:txBody>
      </p:sp>
    </p:spTree>
    <p:extLst>
      <p:ext uri="{BB962C8B-B14F-4D97-AF65-F5344CB8AC3E}">
        <p14:creationId xmlns:p14="http://schemas.microsoft.com/office/powerpoint/2010/main" val="3797454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p:sp>
      <p:sp>
        <p:nvSpPr>
          <p:cNvPr id="3" name="Huomautusten paikkamerkki 2"/>
          <p:cNvSpPr>
            <a:spLocks noGrp="1"/>
          </p:cNvSpPr>
          <p:nvPr>
            <p:ph type="body" idx="1"/>
          </p:nvPr>
        </p:nvSpPr>
        <p:spPr/>
        <p:txBody>
          <a:bodyPr/>
          <a:lstStyle/>
          <a:p>
            <a:r>
              <a:rPr lang="fi-FI" sz="1200" b="0" i="0" kern="1200" dirty="0">
                <a:solidFill>
                  <a:schemeClr val="tx1"/>
                </a:solidFill>
                <a:effectLst/>
                <a:latin typeface="+mn-lt"/>
                <a:ea typeface="+mn-ea"/>
                <a:cs typeface="+mn-cs"/>
              </a:rPr>
              <a:t>Jos yleissitovassa työehtosopimuksessa on sovittu mahdollisuudesta paikallisesti poiketa 5 §:n, 6 §:n 1 momentin taikka 7 tai 9 §:n säännöksistä tai keskimääräisen säännöllisen työajan </a:t>
            </a:r>
            <a:r>
              <a:rPr lang="fi-FI" sz="1200" b="0" i="0" kern="1200" dirty="0" err="1">
                <a:solidFill>
                  <a:schemeClr val="tx1"/>
                </a:solidFill>
                <a:effectLst/>
                <a:latin typeface="+mn-lt"/>
                <a:ea typeface="+mn-ea"/>
                <a:cs typeface="+mn-cs"/>
              </a:rPr>
              <a:t>tasoittumisjakson</a:t>
            </a:r>
            <a:r>
              <a:rPr lang="fi-FI" sz="1200" b="0" i="0" kern="1200" dirty="0">
                <a:solidFill>
                  <a:schemeClr val="tx1"/>
                </a:solidFill>
                <a:effectLst/>
                <a:latin typeface="+mn-lt"/>
                <a:ea typeface="+mn-ea"/>
                <a:cs typeface="+mn-cs"/>
              </a:rPr>
              <a:t> pidentämisestä, paikallinen sopimus on tehtävissä työehtosopimuksen kelpuuttavan määräyksen sallimissa rajoissa ja noudattaen työehtosopimuksessa määrättyjä menettelytapamääräyksiä lukuun ottamatta työehtosopimuksen neuvottelujärjestystä koskevia määräyksiä. </a:t>
            </a:r>
          </a:p>
          <a:p>
            <a:r>
              <a:rPr lang="fi-FI" sz="1200" b="0" i="0" kern="1200" dirty="0">
                <a:solidFill>
                  <a:schemeClr val="tx1"/>
                </a:solidFill>
                <a:effectLst/>
                <a:latin typeface="+mn-lt"/>
                <a:ea typeface="+mn-ea"/>
                <a:cs typeface="+mn-cs"/>
              </a:rPr>
              <a:t>Paikallisen sopimuksen saavat tehdä työehtosopimuksessa määrätyt osapuolet. Jos työehtosopimuksessa on paikallisen sopimuksen osapuoleksi määrätty luottamusmies, mutta tällaista ei ole valittu, sopimuksen saa henkilöstön puolesta tehdä työsopimuslain 13 luvun 3 §:ssä tarkoitettu luottamusvaltuutettu tai muu henkilöstön valtuuttama edustaja tai, jollei tällaista ole valittu, henkilöstö tai henkilöstöryhmä yhdessä. </a:t>
            </a:r>
          </a:p>
          <a:p>
            <a:r>
              <a:rPr lang="fi-FI" sz="1200" b="0" i="0" kern="1200" dirty="0">
                <a:solidFill>
                  <a:schemeClr val="tx1"/>
                </a:solidFill>
                <a:effectLst/>
                <a:latin typeface="+mn-lt"/>
                <a:ea typeface="+mn-ea"/>
                <a:cs typeface="+mn-cs"/>
              </a:rPr>
              <a:t>Jos työntekijät eivät ole valinneet 2 momentissa tarkoitettua luottamusmiestä tai muuta edustajaa, työnantajan on varattava heille tilaisuus valita keskuudestaan edustaja ennen neuvottelujen aloittamista. </a:t>
            </a:r>
          </a:p>
          <a:p>
            <a:endParaRPr lang="fi-FI" dirty="0"/>
          </a:p>
        </p:txBody>
      </p:sp>
      <p:sp>
        <p:nvSpPr>
          <p:cNvPr id="4" name="Dian numeron paikkamerkki 3"/>
          <p:cNvSpPr>
            <a:spLocks noGrp="1"/>
          </p:cNvSpPr>
          <p:nvPr>
            <p:ph type="sldNum" sz="quarter" idx="5"/>
          </p:nvPr>
        </p:nvSpPr>
        <p:spPr/>
        <p:txBody>
          <a:bodyPr/>
          <a:lstStyle/>
          <a:p>
            <a:fld id="{BBDD93A1-36CC-4246-897B-3343C27AA005}" type="slidenum">
              <a:rPr lang="fi-FI" smtClean="0"/>
              <a:t>9</a:t>
            </a:fld>
            <a:endParaRPr lang="fi-FI"/>
          </a:p>
        </p:txBody>
      </p:sp>
    </p:spTree>
    <p:extLst>
      <p:ext uri="{BB962C8B-B14F-4D97-AF65-F5344CB8AC3E}">
        <p14:creationId xmlns:p14="http://schemas.microsoft.com/office/powerpoint/2010/main" val="17667080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486000"/>
            <a:ext cx="7963200" cy="1850400"/>
          </a:xfrm>
        </p:spPr>
        <p:txBody>
          <a:bodyPr anchor="b"/>
          <a:lstStyle>
            <a:lvl1pPr>
              <a:defRPr sz="3600">
                <a:solidFill>
                  <a:schemeClr val="tx1"/>
                </a:solidFill>
              </a:defRPr>
            </a:lvl1pPr>
          </a:lstStyle>
          <a:p>
            <a:r>
              <a:rPr lang="fi-FI"/>
              <a:t>Muokkaa ots. perustyyl. napsautt.</a:t>
            </a:r>
            <a:endParaRPr lang="fi-FI" dirty="0"/>
          </a:p>
        </p:txBody>
      </p:sp>
      <p:sp>
        <p:nvSpPr>
          <p:cNvPr id="3" name="Alaotsikko 2"/>
          <p:cNvSpPr>
            <a:spLocks noGrp="1"/>
          </p:cNvSpPr>
          <p:nvPr>
            <p:ph type="subTitle" idx="1"/>
          </p:nvPr>
        </p:nvSpPr>
        <p:spPr>
          <a:xfrm>
            <a:off x="414000" y="2502000"/>
            <a:ext cx="7963200" cy="2088000"/>
          </a:xfrm>
        </p:spPr>
        <p:txBody>
          <a:bodyPr>
            <a:noAutofit/>
          </a:bodyPr>
          <a:lstStyle>
            <a:lvl1pPr marL="0" indent="0" algn="l">
              <a:spcBef>
                <a:spcPts val="0"/>
              </a:spcBef>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endParaRPr lang="fi-FI" dirty="0"/>
          </a:p>
        </p:txBody>
      </p:sp>
      <p:sp>
        <p:nvSpPr>
          <p:cNvPr id="4" name="Päivämäärän paikkamerkki 3"/>
          <p:cNvSpPr>
            <a:spLocks noGrp="1"/>
          </p:cNvSpPr>
          <p:nvPr>
            <p:ph type="dt" sz="half" idx="10"/>
          </p:nvPr>
        </p:nvSpPr>
        <p:spPr/>
        <p:txBody>
          <a:bodyPr/>
          <a:lstStyle/>
          <a:p>
            <a:fld id="{5C121BBF-6B19-4C82-9DE3-E69FF4E32259}" type="datetime1">
              <a:rPr lang="fi-FI" smtClean="0"/>
              <a:t>28.10.2019</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spTree>
    <p:extLst>
      <p:ext uri="{BB962C8B-B14F-4D97-AF65-F5344CB8AC3E}">
        <p14:creationId xmlns:p14="http://schemas.microsoft.com/office/powerpoint/2010/main" val="1063482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aksi sisältökohdetta ja lähde">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416000"/>
            <a:ext cx="5510474" cy="4320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51880" y="1416000"/>
            <a:ext cx="5510474" cy="4320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1CE8FED5-D933-44C8-9564-D710DB44FAAC}" type="datetime1">
              <a:rPr lang="fi-FI" smtClean="0"/>
              <a:t>28.10.2019</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p:txBody>
          <a:bodyPr/>
          <a:lstStyle/>
          <a:p>
            <a:r>
              <a:rPr lang="fi-FI"/>
              <a:t>Muokkaa ots. perustyyl. napsautt.</a:t>
            </a:r>
          </a:p>
        </p:txBody>
      </p:sp>
      <p:sp>
        <p:nvSpPr>
          <p:cNvPr id="8" name="Tekstin paikkamerkki 13"/>
          <p:cNvSpPr>
            <a:spLocks noGrp="1"/>
          </p:cNvSpPr>
          <p:nvPr>
            <p:ph type="body" sz="quarter" idx="13" hasCustomPrompt="1"/>
          </p:nvPr>
        </p:nvSpPr>
        <p:spPr>
          <a:xfrm>
            <a:off x="413999" y="5856000"/>
            <a:ext cx="5511293"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dirty="0"/>
              <a:t>Kirjoita kuvateksti ja –lähde tähän.</a:t>
            </a:r>
          </a:p>
        </p:txBody>
      </p:sp>
      <p:cxnSp>
        <p:nvCxnSpPr>
          <p:cNvPr id="9" name="Suora yhdysviiva 8"/>
          <p:cNvCxnSpPr/>
          <p:nvPr/>
        </p:nvCxnSpPr>
        <p:spPr>
          <a:xfrm>
            <a:off x="414000" y="5841312"/>
            <a:ext cx="5511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Tekstin paikkamerkki 13"/>
          <p:cNvSpPr>
            <a:spLocks noGrp="1"/>
          </p:cNvSpPr>
          <p:nvPr>
            <p:ph type="body" sz="quarter" idx="14" hasCustomPrompt="1"/>
          </p:nvPr>
        </p:nvSpPr>
        <p:spPr>
          <a:xfrm>
            <a:off x="6153599" y="5856000"/>
            <a:ext cx="5511293"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cxnSp>
        <p:nvCxnSpPr>
          <p:cNvPr id="11" name="Suora yhdysviiva 10"/>
          <p:cNvCxnSpPr/>
          <p:nvPr/>
        </p:nvCxnSpPr>
        <p:spPr>
          <a:xfrm>
            <a:off x="6153600" y="5841600"/>
            <a:ext cx="551129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93002"/>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aksi erikokoista sisältöä">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512000"/>
            <a:ext cx="7656235" cy="4584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8328000" y="1512000"/>
            <a:ext cx="3334354" cy="4584000"/>
          </a:xfrm>
        </p:spPr>
        <p:txBody>
          <a:bodyPr>
            <a:noAutofit/>
          </a:bodyPr>
          <a:lstStyle>
            <a:lvl1pPr marL="179996" indent="-179996">
              <a:spcBef>
                <a:spcPts val="0"/>
              </a:spcBef>
              <a:defRPr sz="2400"/>
            </a:lvl1pPr>
            <a:lvl2pPr marL="359991" indent="-179996">
              <a:spcBef>
                <a:spcPts val="0"/>
              </a:spcBef>
              <a:defRPr sz="2200"/>
            </a:lvl2pPr>
            <a:lvl3pPr marL="539987" indent="-179996">
              <a:spcBef>
                <a:spcPts val="0"/>
              </a:spcBef>
              <a:defRPr sz="2200"/>
            </a:lvl3pPr>
            <a:lvl4pPr marL="719982" indent="-179996">
              <a:spcBef>
                <a:spcPts val="0"/>
              </a:spcBef>
              <a:defRPr sz="2200"/>
            </a:lvl4pPr>
            <a:lvl5pPr marL="899978" indent="-179996">
              <a:spcBef>
                <a:spcPts val="0"/>
              </a:spcBef>
              <a:defRPr sz="22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1CE8FED5-D933-44C8-9564-D710DB44FAAC}" type="datetime1">
              <a:rPr lang="fi-FI" smtClean="0"/>
              <a:t>28.10.2019</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8" name="Otsikko 7"/>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17089065"/>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ksi erikokoista sisältöä ja lähde">
    <p:spTree>
      <p:nvGrpSpPr>
        <p:cNvPr id="1" name=""/>
        <p:cNvGrpSpPr/>
        <p:nvPr/>
      </p:nvGrpSpPr>
      <p:grpSpPr>
        <a:xfrm>
          <a:off x="0" y="0"/>
          <a:ext cx="0" cy="0"/>
          <a:chOff x="0" y="0"/>
          <a:chExt cx="0" cy="0"/>
        </a:xfrm>
      </p:grpSpPr>
      <p:sp>
        <p:nvSpPr>
          <p:cNvPr id="3" name="Sisällön paikkamerkki 2"/>
          <p:cNvSpPr>
            <a:spLocks noGrp="1"/>
          </p:cNvSpPr>
          <p:nvPr>
            <p:ph sz="half" idx="1" hasCustomPrompt="1"/>
          </p:nvPr>
        </p:nvSpPr>
        <p:spPr>
          <a:xfrm>
            <a:off x="414000" y="1416000"/>
            <a:ext cx="3314852" cy="4320000"/>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4" name="Sisällön paikkamerkki 3"/>
          <p:cNvSpPr>
            <a:spLocks noGrp="1"/>
          </p:cNvSpPr>
          <p:nvPr>
            <p:ph sz="half" idx="2"/>
          </p:nvPr>
        </p:nvSpPr>
        <p:spPr>
          <a:xfrm>
            <a:off x="4008000" y="1416000"/>
            <a:ext cx="7680000" cy="4320000"/>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1CE8FED5-D933-44C8-9564-D710DB44FAAC}" type="datetime1">
              <a:rPr lang="fi-FI" smtClean="0"/>
              <a:t>28.10.2019</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p:txBody>
          <a:bodyPr/>
          <a:lstStyle/>
          <a:p>
            <a:r>
              <a:rPr lang="fi-FI"/>
              <a:t>Muokkaa ots. perustyyl. napsautt.</a:t>
            </a:r>
            <a:endParaRPr lang="fi-FI" dirty="0"/>
          </a:p>
        </p:txBody>
      </p:sp>
      <p:sp>
        <p:nvSpPr>
          <p:cNvPr id="8"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Tree>
    <p:extLst>
      <p:ext uri="{BB962C8B-B14F-4D97-AF65-F5344CB8AC3E}">
        <p14:creationId xmlns:p14="http://schemas.microsoft.com/office/powerpoint/2010/main" val="1182055226"/>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Kuva ja musta teksti">
    <p:spTree>
      <p:nvGrpSpPr>
        <p:cNvPr id="1" name=""/>
        <p:cNvGrpSpPr/>
        <p:nvPr/>
      </p:nvGrpSpPr>
      <p:grpSpPr>
        <a:xfrm>
          <a:off x="0" y="0"/>
          <a:ext cx="0" cy="0"/>
          <a:chOff x="0" y="0"/>
          <a:chExt cx="0" cy="0"/>
        </a:xfrm>
      </p:grpSpPr>
      <p:sp>
        <p:nvSpPr>
          <p:cNvPr id="7" name="Kuvan paikkamerkki 6"/>
          <p:cNvSpPr>
            <a:spLocks noGrp="1"/>
          </p:cNvSpPr>
          <p:nvPr>
            <p:ph type="pic" sz="quarter" idx="10" hasCustomPrompt="1"/>
          </p:nvPr>
        </p:nvSpPr>
        <p:spPr bwMode="white">
          <a:xfrm>
            <a:off x="0" y="0"/>
            <a:ext cx="12192000" cy="6858000"/>
          </a:xfrm>
          <a:solidFill>
            <a:schemeClr val="bg1">
              <a:lumMod val="65000"/>
            </a:schemeClr>
          </a:solidFill>
        </p:spPr>
        <p:txBody>
          <a:bodyPr lIns="90000" anchor="ctr"/>
          <a:lstStyle>
            <a:lvl1pPr marL="0" indent="0" algn="ctr">
              <a:buNone/>
              <a:defRPr/>
            </a:lvl1pPr>
          </a:lstStyle>
          <a:p>
            <a:r>
              <a:rPr lang="fi-FI" dirty="0"/>
              <a:t>Vedä kuva paikkamerkkiin tai lisää napsauttamalla kuvaketta</a:t>
            </a:r>
          </a:p>
        </p:txBody>
      </p:sp>
      <p:sp>
        <p:nvSpPr>
          <p:cNvPr id="2" name="Otsikko 1"/>
          <p:cNvSpPr>
            <a:spLocks noGrp="1"/>
          </p:cNvSpPr>
          <p:nvPr>
            <p:ph type="title"/>
          </p:nvPr>
        </p:nvSpPr>
        <p:spPr>
          <a:xfrm>
            <a:off x="511091" y="3456000"/>
            <a:ext cx="11169818" cy="2847818"/>
          </a:xfrm>
        </p:spPr>
        <p:txBody>
          <a:bodyPr anchor="t" anchorCtr="0"/>
          <a:lstStyle>
            <a:lvl1pPr algn="ctr">
              <a:defRPr sz="6000" b="1" cap="all" baseline="0">
                <a:solidFill>
                  <a:schemeClr val="tx1"/>
                </a:solidFill>
              </a:defRPr>
            </a:lvl1pPr>
          </a:lstStyle>
          <a:p>
            <a:r>
              <a:rPr lang="fi-FI"/>
              <a:t>Muokkaa ots. perustyyl. napsautt.</a:t>
            </a:r>
            <a:endParaRPr lang="fi-FI" dirty="0"/>
          </a:p>
        </p:txBody>
      </p:sp>
      <p:sp>
        <p:nvSpPr>
          <p:cNvPr id="5" name="Tekstin paikkamerkki 3">
            <a:extLst>
              <a:ext uri="{FF2B5EF4-FFF2-40B4-BE49-F238E27FC236}">
                <a16:creationId xmlns:a16="http://schemas.microsoft.com/office/drawing/2014/main" id="{881DAB8D-13F6-43CF-AF21-8EDDA0983AF6}"/>
              </a:ext>
            </a:extLst>
          </p:cNvPr>
          <p:cNvSpPr>
            <a:spLocks noGrp="1" noChangeAspect="1"/>
          </p:cNvSpPr>
          <p:nvPr>
            <p:ph type="body" sz="quarter" idx="11" hasCustomPrompt="1"/>
          </p:nvPr>
        </p:nvSpPr>
        <p:spPr bwMode="black">
          <a:xfrm>
            <a:off x="9558000" y="175145"/>
            <a:ext cx="2340000" cy="759002"/>
          </a:xfrm>
          <a:blipFill>
            <a:blip r:embed="rId2"/>
            <a:stretch>
              <a:fillRect t="-35854"/>
            </a:stretch>
          </a:blipFill>
        </p:spPr>
        <p:txBody>
          <a:bodyPr/>
          <a:lstStyle>
            <a:lvl1pPr marL="0" indent="0" algn="ctr">
              <a:buNone/>
              <a:defRPr>
                <a:noFill/>
              </a:defRPr>
            </a:lvl1pPr>
          </a:lstStyle>
          <a:p>
            <a:pPr lvl="0"/>
            <a:r>
              <a:rPr lang="fi-FI" dirty="0"/>
              <a:t>vain logo</a:t>
            </a:r>
          </a:p>
        </p:txBody>
      </p:sp>
    </p:spTree>
    <p:extLst>
      <p:ext uri="{BB962C8B-B14F-4D97-AF65-F5344CB8AC3E}">
        <p14:creationId xmlns:p14="http://schemas.microsoft.com/office/powerpoint/2010/main" val="197348541"/>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Kuva ja negateksti">
    <p:spTree>
      <p:nvGrpSpPr>
        <p:cNvPr id="1" name=""/>
        <p:cNvGrpSpPr/>
        <p:nvPr/>
      </p:nvGrpSpPr>
      <p:grpSpPr>
        <a:xfrm>
          <a:off x="0" y="0"/>
          <a:ext cx="0" cy="0"/>
          <a:chOff x="0" y="0"/>
          <a:chExt cx="0" cy="0"/>
        </a:xfrm>
      </p:grpSpPr>
      <p:sp>
        <p:nvSpPr>
          <p:cNvPr id="7" name="Kuvan paikkamerkki 6"/>
          <p:cNvSpPr>
            <a:spLocks noGrp="1"/>
          </p:cNvSpPr>
          <p:nvPr>
            <p:ph type="pic" sz="quarter" idx="10" hasCustomPrompt="1"/>
          </p:nvPr>
        </p:nvSpPr>
        <p:spPr bwMode="white">
          <a:xfrm>
            <a:off x="0" y="0"/>
            <a:ext cx="12192000" cy="6858000"/>
          </a:xfrm>
          <a:solidFill>
            <a:schemeClr val="bg1">
              <a:lumMod val="65000"/>
            </a:schemeClr>
          </a:solidFill>
        </p:spPr>
        <p:txBody>
          <a:bodyPr lIns="90000" anchor="ctr"/>
          <a:lstStyle>
            <a:lvl1pPr marL="0" indent="0" algn="ctr">
              <a:buNone/>
              <a:defRPr/>
            </a:lvl1pPr>
          </a:lstStyle>
          <a:p>
            <a:r>
              <a:rPr lang="fi-FI" dirty="0"/>
              <a:t>Vedä kuva paikkamerkkiin tai lisää napsauttamalla kuvaketta</a:t>
            </a:r>
          </a:p>
        </p:txBody>
      </p:sp>
      <p:sp>
        <p:nvSpPr>
          <p:cNvPr id="2" name="Otsikko 1"/>
          <p:cNvSpPr>
            <a:spLocks noGrp="1"/>
          </p:cNvSpPr>
          <p:nvPr>
            <p:ph type="title"/>
          </p:nvPr>
        </p:nvSpPr>
        <p:spPr>
          <a:xfrm>
            <a:off x="511091" y="3456000"/>
            <a:ext cx="11169818" cy="2847818"/>
          </a:xfrm>
        </p:spPr>
        <p:txBody>
          <a:bodyPr anchor="t" anchorCtr="0"/>
          <a:lstStyle>
            <a:lvl1pPr algn="ctr">
              <a:defRPr sz="6000" b="1" cap="all" baseline="0">
                <a:solidFill>
                  <a:schemeClr val="bg1"/>
                </a:solidFill>
              </a:defRPr>
            </a:lvl1pPr>
          </a:lstStyle>
          <a:p>
            <a:r>
              <a:rPr lang="fi-FI"/>
              <a:t>Muokkaa ots. perustyyl. napsautt.</a:t>
            </a:r>
            <a:endParaRPr lang="fi-FI" dirty="0"/>
          </a:p>
        </p:txBody>
      </p:sp>
      <p:sp>
        <p:nvSpPr>
          <p:cNvPr id="5" name="Tekstin paikkamerkki 3">
            <a:extLst>
              <a:ext uri="{FF2B5EF4-FFF2-40B4-BE49-F238E27FC236}">
                <a16:creationId xmlns:a16="http://schemas.microsoft.com/office/drawing/2014/main" id="{A86A8CFD-37ED-4749-956D-776FBCC0BB39}"/>
              </a:ext>
            </a:extLst>
          </p:cNvPr>
          <p:cNvSpPr>
            <a:spLocks noGrp="1" noChangeAspect="1"/>
          </p:cNvSpPr>
          <p:nvPr>
            <p:ph type="body" sz="quarter" idx="11" hasCustomPrompt="1"/>
          </p:nvPr>
        </p:nvSpPr>
        <p:spPr bwMode="black">
          <a:xfrm>
            <a:off x="9558000" y="175145"/>
            <a:ext cx="2340000" cy="759002"/>
          </a:xfrm>
          <a:blipFill>
            <a:blip r:embed="rId2"/>
            <a:stretch>
              <a:fillRect t="-35854"/>
            </a:stretch>
          </a:blipFill>
        </p:spPr>
        <p:txBody>
          <a:bodyPr/>
          <a:lstStyle>
            <a:lvl1pPr marL="0" indent="0" algn="ctr">
              <a:buNone/>
              <a:defRPr>
                <a:noFill/>
              </a:defRPr>
            </a:lvl1pPr>
          </a:lstStyle>
          <a:p>
            <a:pPr lvl="0"/>
            <a:r>
              <a:rPr lang="fi-FI" dirty="0"/>
              <a:t>vain logo</a:t>
            </a:r>
          </a:p>
        </p:txBody>
      </p:sp>
    </p:spTree>
    <p:extLst>
      <p:ext uri="{BB962C8B-B14F-4D97-AF65-F5344CB8AC3E}">
        <p14:creationId xmlns:p14="http://schemas.microsoft.com/office/powerpoint/2010/main" val="2564056241"/>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Kuva ja kuvateksti">
    <p:spTree>
      <p:nvGrpSpPr>
        <p:cNvPr id="1" name=""/>
        <p:cNvGrpSpPr/>
        <p:nvPr/>
      </p:nvGrpSpPr>
      <p:grpSpPr>
        <a:xfrm>
          <a:off x="0" y="0"/>
          <a:ext cx="0" cy="0"/>
          <a:chOff x="0" y="0"/>
          <a:chExt cx="0" cy="0"/>
        </a:xfrm>
      </p:grpSpPr>
      <p:sp>
        <p:nvSpPr>
          <p:cNvPr id="7" name="Tekstin paikkamerkki 13"/>
          <p:cNvSpPr>
            <a:spLocks noGrp="1"/>
          </p:cNvSpPr>
          <p:nvPr>
            <p:ph type="body" sz="quarter" idx="13" hasCustomPrompt="1"/>
          </p:nvPr>
        </p:nvSpPr>
        <p:spPr>
          <a:xfrm>
            <a:off x="414000" y="5856000"/>
            <a:ext cx="9576000" cy="1008000"/>
          </a:xfrm>
        </p:spPr>
        <p:txBody>
          <a:bodyPr tIns="0" bIns="0">
            <a:noAutofit/>
          </a:bodyPr>
          <a:lstStyle>
            <a:lvl1pPr marL="0" indent="0">
              <a:spcBef>
                <a:spcPts val="0"/>
              </a:spcBef>
              <a:buNone/>
              <a:defRPr sz="18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Kirjoita kuvateksti ja –lähde tähän</a:t>
            </a:r>
          </a:p>
        </p:txBody>
      </p:sp>
      <p:sp>
        <p:nvSpPr>
          <p:cNvPr id="12" name="Kuvan paikkamerkki 11"/>
          <p:cNvSpPr>
            <a:spLocks noGrp="1"/>
          </p:cNvSpPr>
          <p:nvPr>
            <p:ph type="pic" sz="quarter" idx="14" hasCustomPrompt="1"/>
          </p:nvPr>
        </p:nvSpPr>
        <p:spPr bwMode="hidden">
          <a:xfrm>
            <a:off x="0" y="0"/>
            <a:ext cx="12192000" cy="5808000"/>
          </a:xfrm>
          <a:solidFill>
            <a:schemeClr val="bg1">
              <a:lumMod val="85000"/>
            </a:schemeClr>
          </a:solidFill>
        </p:spPr>
        <p:txBody>
          <a:bodyPr anchor="ctr"/>
          <a:lstStyle>
            <a:lvl1pPr marL="0" indent="0" algn="ctr">
              <a:buNone/>
              <a:defRPr/>
            </a:lvl1pPr>
          </a:lstStyle>
          <a:p>
            <a:r>
              <a:rPr lang="fi-FI"/>
              <a:t>Vedä kuva paikkamerkkiin tai</a:t>
            </a:r>
            <a:br>
              <a:rPr lang="fi-FI"/>
            </a:br>
            <a:r>
              <a:rPr lang="fi-FI"/>
              <a:t>lisää napsauttamalla kuvaketta</a:t>
            </a:r>
          </a:p>
        </p:txBody>
      </p:sp>
      <p:sp>
        <p:nvSpPr>
          <p:cNvPr id="5" name="Tekstin paikkamerkki 3">
            <a:extLst>
              <a:ext uri="{FF2B5EF4-FFF2-40B4-BE49-F238E27FC236}">
                <a16:creationId xmlns:a16="http://schemas.microsoft.com/office/drawing/2014/main" id="{2CA83F02-F75C-41E6-8063-D1CDE2812214}"/>
              </a:ext>
            </a:extLst>
          </p:cNvPr>
          <p:cNvSpPr>
            <a:spLocks noGrp="1" noChangeAspect="1"/>
          </p:cNvSpPr>
          <p:nvPr>
            <p:ph type="body" sz="quarter" idx="11" hasCustomPrompt="1"/>
          </p:nvPr>
        </p:nvSpPr>
        <p:spPr bwMode="black">
          <a:xfrm>
            <a:off x="9558000" y="175145"/>
            <a:ext cx="2340000" cy="759002"/>
          </a:xfrm>
          <a:blipFill>
            <a:blip r:embed="rId2"/>
            <a:stretch>
              <a:fillRect t="-35854"/>
            </a:stretch>
          </a:blipFill>
        </p:spPr>
        <p:txBody>
          <a:bodyPr/>
          <a:lstStyle>
            <a:lvl1pPr marL="0" indent="0" algn="ctr">
              <a:buNone/>
              <a:defRPr>
                <a:noFill/>
              </a:defRPr>
            </a:lvl1pPr>
          </a:lstStyle>
          <a:p>
            <a:pPr lvl="0"/>
            <a:r>
              <a:rPr lang="fi-FI" dirty="0"/>
              <a:t>vain logo</a:t>
            </a:r>
          </a:p>
        </p:txBody>
      </p:sp>
    </p:spTree>
    <p:extLst>
      <p:ext uri="{BB962C8B-B14F-4D97-AF65-F5344CB8AC3E}">
        <p14:creationId xmlns:p14="http://schemas.microsoft.com/office/powerpoint/2010/main" val="3255732841"/>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Kuva ja sisältö">
    <p:spTree>
      <p:nvGrpSpPr>
        <p:cNvPr id="1" name=""/>
        <p:cNvGrpSpPr/>
        <p:nvPr/>
      </p:nvGrpSpPr>
      <p:grpSpPr>
        <a:xfrm>
          <a:off x="0" y="0"/>
          <a:ext cx="0" cy="0"/>
          <a:chOff x="0" y="0"/>
          <a:chExt cx="0" cy="0"/>
        </a:xfrm>
      </p:grpSpPr>
      <p:sp>
        <p:nvSpPr>
          <p:cNvPr id="11" name="Kuvan paikkamerkki 10"/>
          <p:cNvSpPr>
            <a:spLocks noGrp="1"/>
          </p:cNvSpPr>
          <p:nvPr>
            <p:ph type="pic" sz="quarter" idx="14" hasCustomPrompt="1"/>
          </p:nvPr>
        </p:nvSpPr>
        <p:spPr>
          <a:xfrm>
            <a:off x="0" y="0"/>
            <a:ext cx="4368000" cy="6858000"/>
          </a:xfrm>
          <a:solidFill>
            <a:schemeClr val="bg1">
              <a:lumMod val="85000"/>
            </a:schemeClr>
          </a:solidFill>
        </p:spPr>
        <p:txBody>
          <a:bodyPr anchor="ctr"/>
          <a:lstStyle>
            <a:lvl1pPr marL="239994" indent="0" algn="ctr">
              <a:buNone/>
              <a:defRPr sz="2667" baseline="0"/>
            </a:lvl1pPr>
          </a:lstStyle>
          <a:p>
            <a:r>
              <a:rPr lang="fi-FI"/>
              <a:t>Vedä kuva paikkamerkkiin tai lisää napsauttamalla kuvaketta</a:t>
            </a:r>
          </a:p>
        </p:txBody>
      </p:sp>
      <p:sp>
        <p:nvSpPr>
          <p:cNvPr id="4" name="Sisällön paikkamerkki 3"/>
          <p:cNvSpPr>
            <a:spLocks noGrp="1"/>
          </p:cNvSpPr>
          <p:nvPr>
            <p:ph sz="half" idx="2" hasCustomPrompt="1"/>
          </p:nvPr>
        </p:nvSpPr>
        <p:spPr>
          <a:xfrm>
            <a:off x="4656000" y="1868329"/>
            <a:ext cx="7008000" cy="4424895"/>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dirty="0"/>
              <a:t>Muokkaa tekstin perustyylejä napsauttamalla</a:t>
            </a:r>
          </a:p>
        </p:txBody>
      </p:sp>
      <p:sp>
        <p:nvSpPr>
          <p:cNvPr id="5" name="Päivämäärän paikkamerkki 4"/>
          <p:cNvSpPr>
            <a:spLocks noGrp="1"/>
          </p:cNvSpPr>
          <p:nvPr>
            <p:ph type="dt" sz="half" idx="10"/>
          </p:nvPr>
        </p:nvSpPr>
        <p:spPr/>
        <p:txBody>
          <a:bodyPr/>
          <a:lstStyle/>
          <a:p>
            <a:fld id="{1CE8FED5-D933-44C8-9564-D710DB44FAAC}" type="datetime1">
              <a:rPr lang="fi-FI" smtClean="0"/>
              <a:t>28.10.2019</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a:xfrm>
            <a:off x="4656000" y="778729"/>
            <a:ext cx="7008000" cy="960000"/>
          </a:xfrm>
        </p:spPr>
        <p:txBody>
          <a:bodyPr/>
          <a:lstStyle/>
          <a:p>
            <a:r>
              <a:rPr lang="fi-FI"/>
              <a:t>Muokkaa ots. perustyyl. napsautt.</a:t>
            </a:r>
            <a:endParaRPr lang="fi-FI" dirty="0"/>
          </a:p>
        </p:txBody>
      </p:sp>
    </p:spTree>
    <p:extLst>
      <p:ext uri="{BB962C8B-B14F-4D97-AF65-F5344CB8AC3E}">
        <p14:creationId xmlns:p14="http://schemas.microsoft.com/office/powerpoint/2010/main" val="1694910138"/>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Kuva-sisältö ja kuvateksti">
    <p:spTree>
      <p:nvGrpSpPr>
        <p:cNvPr id="1" name=""/>
        <p:cNvGrpSpPr/>
        <p:nvPr/>
      </p:nvGrpSpPr>
      <p:grpSpPr>
        <a:xfrm>
          <a:off x="0" y="0"/>
          <a:ext cx="0" cy="0"/>
          <a:chOff x="0" y="0"/>
          <a:chExt cx="0" cy="0"/>
        </a:xfrm>
      </p:grpSpPr>
      <p:sp>
        <p:nvSpPr>
          <p:cNvPr id="11" name="Kuvan paikkamerkki 10"/>
          <p:cNvSpPr>
            <a:spLocks noGrp="1"/>
          </p:cNvSpPr>
          <p:nvPr>
            <p:ph type="pic" sz="quarter" idx="14" hasCustomPrompt="1"/>
          </p:nvPr>
        </p:nvSpPr>
        <p:spPr>
          <a:xfrm>
            <a:off x="0" y="0"/>
            <a:ext cx="4368000" cy="6858000"/>
          </a:xfrm>
          <a:solidFill>
            <a:schemeClr val="bg1">
              <a:lumMod val="85000"/>
            </a:schemeClr>
          </a:solidFill>
        </p:spPr>
        <p:txBody>
          <a:bodyPr anchor="ctr"/>
          <a:lstStyle>
            <a:lvl1pPr marL="239994" indent="0" algn="ctr">
              <a:buNone/>
              <a:defRPr sz="2667" baseline="0"/>
            </a:lvl1pPr>
          </a:lstStyle>
          <a:p>
            <a:r>
              <a:rPr lang="fi-FI"/>
              <a:t>Vedä kuva paikkamerkkiin tai lisää napsauttamalla kuvaketta</a:t>
            </a:r>
          </a:p>
        </p:txBody>
      </p:sp>
      <p:sp>
        <p:nvSpPr>
          <p:cNvPr id="4" name="Sisällön paikkamerkki 3"/>
          <p:cNvSpPr>
            <a:spLocks noGrp="1"/>
          </p:cNvSpPr>
          <p:nvPr>
            <p:ph sz="half" idx="2" hasCustomPrompt="1"/>
          </p:nvPr>
        </p:nvSpPr>
        <p:spPr>
          <a:xfrm>
            <a:off x="4656000" y="1868331"/>
            <a:ext cx="7008000" cy="2472000"/>
          </a:xfrm>
        </p:spPr>
        <p:txBody>
          <a:bodyPr>
            <a:noAutofit/>
          </a:bodyPr>
          <a:lstStyle>
            <a:lvl1pPr>
              <a:defRPr sz="2400"/>
            </a:lvl1pPr>
            <a:lvl2pPr marL="365991" indent="0">
              <a:buNone/>
              <a:defRPr sz="3200"/>
            </a:lvl2pPr>
            <a:lvl3pPr>
              <a:defRPr sz="2667"/>
            </a:lvl3pPr>
            <a:lvl4pPr>
              <a:defRPr sz="2667"/>
            </a:lvl4pPr>
            <a:lvl5pPr>
              <a:defRPr sz="2667"/>
            </a:lvl5pPr>
            <a:lvl6pPr>
              <a:defRPr sz="1800"/>
            </a:lvl6pPr>
            <a:lvl7pPr>
              <a:defRPr sz="1800"/>
            </a:lvl7pPr>
            <a:lvl8pPr>
              <a:defRPr sz="1800"/>
            </a:lvl8pPr>
            <a:lvl9pPr>
              <a:defRPr sz="1800"/>
            </a:lvl9pPr>
          </a:lstStyle>
          <a:p>
            <a:pPr lvl="0"/>
            <a:r>
              <a:rPr lang="fi-FI"/>
              <a:t>Muokkaa tekstin perustyylejä napsauttamalla</a:t>
            </a:r>
          </a:p>
        </p:txBody>
      </p:sp>
      <p:sp>
        <p:nvSpPr>
          <p:cNvPr id="5" name="Päivämäärän paikkamerkki 4"/>
          <p:cNvSpPr>
            <a:spLocks noGrp="1"/>
          </p:cNvSpPr>
          <p:nvPr>
            <p:ph type="dt" sz="half" idx="10"/>
          </p:nvPr>
        </p:nvSpPr>
        <p:spPr/>
        <p:txBody>
          <a:bodyPr/>
          <a:lstStyle/>
          <a:p>
            <a:fld id="{1CE8FED5-D933-44C8-9564-D710DB44FAAC}" type="datetime1">
              <a:rPr lang="fi-FI" smtClean="0"/>
              <a:t>28.10.2019</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2" name="Otsikko 1"/>
          <p:cNvSpPr>
            <a:spLocks noGrp="1"/>
          </p:cNvSpPr>
          <p:nvPr>
            <p:ph type="title"/>
          </p:nvPr>
        </p:nvSpPr>
        <p:spPr>
          <a:xfrm>
            <a:off x="4656000" y="778731"/>
            <a:ext cx="7008000" cy="960000"/>
          </a:xfrm>
        </p:spPr>
        <p:txBody>
          <a:bodyPr/>
          <a:lstStyle/>
          <a:p>
            <a:r>
              <a:rPr lang="fi-FI"/>
              <a:t>Muokkaa ots. perustyyl. napsautt.</a:t>
            </a:r>
          </a:p>
        </p:txBody>
      </p:sp>
      <p:sp>
        <p:nvSpPr>
          <p:cNvPr id="9" name="Tekstin paikkamerkki 8"/>
          <p:cNvSpPr>
            <a:spLocks noGrp="1"/>
          </p:cNvSpPr>
          <p:nvPr>
            <p:ph type="body" sz="quarter" idx="13" hasCustomPrompt="1"/>
          </p:nvPr>
        </p:nvSpPr>
        <p:spPr>
          <a:xfrm>
            <a:off x="4656667" y="4460331"/>
            <a:ext cx="7008000" cy="1897438"/>
          </a:xfrm>
        </p:spPr>
        <p:txBody>
          <a:bodyPr/>
          <a:lstStyle>
            <a:lvl1pPr marL="0" indent="0">
              <a:spcBef>
                <a:spcPts val="0"/>
              </a:spcBef>
              <a:buNone/>
              <a:defRPr sz="1800">
                <a:solidFill>
                  <a:schemeClr val="tx1"/>
                </a:solidFill>
              </a:defRPr>
            </a:lvl1pPr>
            <a:lvl2pPr marL="365991" indent="0">
              <a:buNone/>
              <a:defRPr sz="2667">
                <a:solidFill>
                  <a:schemeClr val="accent6">
                    <a:lumMod val="75000"/>
                    <a:lumOff val="25000"/>
                  </a:schemeClr>
                </a:solidFill>
              </a:defRPr>
            </a:lvl2pPr>
            <a:lvl3pPr marL="815980" indent="0">
              <a:buNone/>
              <a:defRPr sz="2667">
                <a:solidFill>
                  <a:schemeClr val="accent6">
                    <a:lumMod val="75000"/>
                    <a:lumOff val="25000"/>
                  </a:schemeClr>
                </a:solidFill>
              </a:defRPr>
            </a:lvl3pPr>
            <a:lvl4pPr marL="1199970" indent="0">
              <a:buNone/>
              <a:defRPr sz="2667">
                <a:solidFill>
                  <a:schemeClr val="accent6">
                    <a:lumMod val="75000"/>
                    <a:lumOff val="25000"/>
                  </a:schemeClr>
                </a:solidFill>
              </a:defRPr>
            </a:lvl4pPr>
            <a:lvl5pPr marL="1583960" indent="0">
              <a:buNone/>
              <a:defRPr sz="2667">
                <a:solidFill>
                  <a:schemeClr val="accent6">
                    <a:lumMod val="75000"/>
                    <a:lumOff val="25000"/>
                  </a:schemeClr>
                </a:solidFill>
              </a:defRPr>
            </a:lvl5pPr>
          </a:lstStyle>
          <a:p>
            <a:pPr lvl="0"/>
            <a:r>
              <a:rPr lang="fi-FI"/>
              <a:t>Kirjoita kuvateksti ja –lähde tähän</a:t>
            </a:r>
          </a:p>
        </p:txBody>
      </p:sp>
    </p:spTree>
    <p:extLst>
      <p:ext uri="{BB962C8B-B14F-4D97-AF65-F5344CB8AC3E}">
        <p14:creationId xmlns:p14="http://schemas.microsoft.com/office/powerpoint/2010/main" val="167193572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fld id="{A3C3278E-765C-4FED-AAAB-781631F41A93}" type="datetime1">
              <a:rPr lang="fi-FI" smtClean="0"/>
              <a:t>28.10.2019</a:t>
            </a:fld>
            <a:endParaRPr lang="fi-FI"/>
          </a:p>
        </p:txBody>
      </p:sp>
      <p:sp>
        <p:nvSpPr>
          <p:cNvPr id="4" name="Alatunnisteen paikkamerkki 3"/>
          <p:cNvSpPr>
            <a:spLocks noGrp="1"/>
          </p:cNvSpPr>
          <p:nvPr>
            <p:ph type="ftr" sz="quarter" idx="11"/>
          </p:nvPr>
        </p:nvSpPr>
        <p:spPr/>
        <p:txBody>
          <a:bodyPr/>
          <a:lstStyle/>
          <a:p>
            <a:r>
              <a:rPr lang="fi-FI"/>
              <a:t>[Alatunnisteteksti]</a:t>
            </a:r>
          </a:p>
        </p:txBody>
      </p:sp>
      <p:sp>
        <p:nvSpPr>
          <p:cNvPr id="5" name="Dian numeron paikkamerkki 4"/>
          <p:cNvSpPr>
            <a:spLocks noGrp="1"/>
          </p:cNvSpPr>
          <p:nvPr>
            <p:ph type="sldNum" sz="quarter" idx="12"/>
          </p:nvPr>
        </p:nvSpPr>
        <p:spPr/>
        <p:txBody>
          <a:bodyPr/>
          <a:lstStyle/>
          <a:p>
            <a:fld id="{DA6950FC-F01D-432E-92A0-E4475BC39D8F}" type="slidenum">
              <a:rPr lang="fi-FI" smtClean="0"/>
              <a:t>‹#›</a:t>
            </a:fld>
            <a:endParaRPr lang="fi-FI"/>
          </a:p>
        </p:txBody>
      </p:sp>
    </p:spTree>
    <p:extLst>
      <p:ext uri="{BB962C8B-B14F-4D97-AF65-F5344CB8AC3E}">
        <p14:creationId xmlns:p14="http://schemas.microsoft.com/office/powerpoint/2010/main" val="1619085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Logollinen di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1CE8FED5-D933-44C8-9564-D710DB44FAAC}" type="datetime1">
              <a:rPr lang="fi-FI" smtClean="0"/>
              <a:t>28.10.2019</a:t>
            </a:fld>
            <a:endParaRPr lang="fi-FI"/>
          </a:p>
        </p:txBody>
      </p:sp>
      <p:sp>
        <p:nvSpPr>
          <p:cNvPr id="4" name="Alatunnisteen paikkamerkki 3"/>
          <p:cNvSpPr>
            <a:spLocks noGrp="1"/>
          </p:cNvSpPr>
          <p:nvPr>
            <p:ph type="ftr" sz="quarter" idx="11"/>
          </p:nvPr>
        </p:nvSpPr>
        <p:spPr/>
        <p:txBody>
          <a:bodyPr/>
          <a:lstStyle/>
          <a:p>
            <a:r>
              <a:rPr lang="fi-FI"/>
              <a:t>[Alatunnisteteksti]</a:t>
            </a:r>
          </a:p>
        </p:txBody>
      </p:sp>
      <p:sp>
        <p:nvSpPr>
          <p:cNvPr id="5" name="Dian numeron paikkamerkki 4"/>
          <p:cNvSpPr>
            <a:spLocks noGrp="1"/>
          </p:cNvSpPr>
          <p:nvPr>
            <p:ph type="sldNum" sz="quarter" idx="12"/>
          </p:nvPr>
        </p:nvSpPr>
        <p:spPr/>
        <p:txBody>
          <a:bodyPr/>
          <a:lstStyle/>
          <a:p>
            <a:fld id="{DA6950FC-F01D-432E-92A0-E4475BC39D8F}" type="slidenum">
              <a:rPr lang="fi-FI" smtClean="0"/>
              <a:t>‹#›</a:t>
            </a:fld>
            <a:endParaRPr lang="fi-FI"/>
          </a:p>
        </p:txBody>
      </p:sp>
    </p:spTree>
    <p:extLst>
      <p:ext uri="{BB962C8B-B14F-4D97-AF65-F5344CB8AC3E}">
        <p14:creationId xmlns:p14="http://schemas.microsoft.com/office/powerpoint/2010/main" val="203344968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Otsikko ja sisältö">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p>
            <a:fld id="{339C2F9F-D62C-45B4-A903-8104CE8EF828}" type="datetime1">
              <a:rPr lang="fi-FI" smtClean="0"/>
              <a:t>28.10.2019</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sp>
        <p:nvSpPr>
          <p:cNvPr id="7" name="Otsikko 6">
            <a:extLst>
              <a:ext uri="{FF2B5EF4-FFF2-40B4-BE49-F238E27FC236}">
                <a16:creationId xmlns:a16="http://schemas.microsoft.com/office/drawing/2014/main" id="{46BE63EC-6095-471C-AE85-156114947DA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41531218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Tyhjä">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46009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Kayntikorttidia">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fld id="{1CE8FED5-D933-44C8-9564-D710DB44FAAC}" type="datetime1">
              <a:rPr lang="fi-FI" smtClean="0"/>
              <a:t>28.10.2019</a:t>
            </a:fld>
            <a:endParaRPr lang="fi-FI"/>
          </a:p>
        </p:txBody>
      </p:sp>
      <p:sp>
        <p:nvSpPr>
          <p:cNvPr id="4" name="Alatunnisteen paikkamerkki 3"/>
          <p:cNvSpPr>
            <a:spLocks noGrp="1"/>
          </p:cNvSpPr>
          <p:nvPr>
            <p:ph type="ftr" sz="quarter" idx="11"/>
          </p:nvPr>
        </p:nvSpPr>
        <p:spPr/>
        <p:txBody>
          <a:bodyPr/>
          <a:lstStyle/>
          <a:p>
            <a:r>
              <a:rPr lang="fi-FI"/>
              <a:t>[Alatunnisteteksti]</a:t>
            </a:r>
          </a:p>
        </p:txBody>
      </p:sp>
      <p:sp>
        <p:nvSpPr>
          <p:cNvPr id="5" name="Dian numeron paikkamerkki 4"/>
          <p:cNvSpPr>
            <a:spLocks noGrp="1"/>
          </p:cNvSpPr>
          <p:nvPr>
            <p:ph type="sldNum" sz="quarter" idx="12"/>
          </p:nvPr>
        </p:nvSpPr>
        <p:spPr/>
        <p:txBody>
          <a:bodyPr/>
          <a:lstStyle/>
          <a:p>
            <a:fld id="{DA6950FC-F01D-432E-92A0-E4475BC39D8F}" type="slidenum">
              <a:rPr lang="fi-FI" smtClean="0"/>
              <a:t>‹#›</a:t>
            </a:fld>
            <a:endParaRPr lang="fi-FI"/>
          </a:p>
        </p:txBody>
      </p:sp>
      <p:sp>
        <p:nvSpPr>
          <p:cNvPr id="6" name="Tekstin paikkamerkki 5"/>
          <p:cNvSpPr>
            <a:spLocks noGrp="1"/>
          </p:cNvSpPr>
          <p:nvPr>
            <p:ph type="body" sz="quarter" idx="13" hasCustomPrompt="1"/>
          </p:nvPr>
        </p:nvSpPr>
        <p:spPr>
          <a:xfrm>
            <a:off x="414000" y="1097280"/>
            <a:ext cx="5544000" cy="4731552"/>
          </a:xfrm>
        </p:spPr>
        <p:txBody>
          <a:bodyPr/>
          <a:lstStyle>
            <a:lvl1pPr marL="0" indent="0">
              <a:spcBef>
                <a:spcPts val="0"/>
              </a:spcBef>
              <a:buNone/>
              <a:defRPr sz="2400"/>
            </a:lvl1pPr>
          </a:lstStyle>
          <a:p>
            <a:pPr lvl="0"/>
            <a:r>
              <a:rPr lang="fi-FI"/>
              <a:t>Etunimi Sukunimi</a:t>
            </a:r>
            <a:br>
              <a:rPr lang="fi-FI"/>
            </a:br>
            <a:r>
              <a:rPr lang="fi-FI"/>
              <a:t>tehtävänimike</a:t>
            </a:r>
            <a:br>
              <a:rPr lang="fi-FI"/>
            </a:br>
            <a:br>
              <a:rPr lang="fi-FI"/>
            </a:br>
            <a:r>
              <a:rPr lang="fi-FI"/>
              <a:t>p. </a:t>
            </a:r>
            <a:r>
              <a:rPr lang="fi-FI" dirty="0"/>
              <a:t>00 0000 000, 000 000 000</a:t>
            </a:r>
            <a:br>
              <a:rPr lang="fi-FI" dirty="0"/>
            </a:br>
            <a:r>
              <a:rPr lang="fi-FI" dirty="0" err="1"/>
              <a:t>etunimi.sukunimi@yrittajat.fi</a:t>
            </a:r>
            <a:br>
              <a:rPr lang="fi-FI" dirty="0"/>
            </a:br>
            <a:br>
              <a:rPr lang="fi-FI" dirty="0"/>
            </a:br>
            <a:r>
              <a:rPr lang="fi-FI" dirty="0"/>
              <a:t>Twitter:</a:t>
            </a:r>
            <a:br>
              <a:rPr lang="fi-FI" dirty="0"/>
            </a:br>
            <a:r>
              <a:rPr lang="fi-FI" dirty="0"/>
              <a:t>Instagram:</a:t>
            </a:r>
            <a:br>
              <a:rPr lang="fi-FI" dirty="0"/>
            </a:br>
            <a:r>
              <a:rPr lang="fi-FI" dirty="0"/>
              <a:t>Facebook:</a:t>
            </a:r>
            <a:br>
              <a:rPr lang="fi-FI" dirty="0"/>
            </a:br>
            <a:br>
              <a:rPr lang="fi-FI" dirty="0"/>
            </a:br>
            <a:r>
              <a:rPr lang="fi-FI" dirty="0" err="1"/>
              <a:t>yrittajat.fi</a:t>
            </a:r>
            <a:endParaRPr lang="fi-FI" dirty="0"/>
          </a:p>
        </p:txBody>
      </p:sp>
      <p:sp>
        <p:nvSpPr>
          <p:cNvPr id="8" name="Kuvan paikkamerkki 7"/>
          <p:cNvSpPr>
            <a:spLocks noGrp="1"/>
          </p:cNvSpPr>
          <p:nvPr>
            <p:ph type="pic" sz="quarter" idx="14" hasCustomPrompt="1"/>
          </p:nvPr>
        </p:nvSpPr>
        <p:spPr>
          <a:xfrm>
            <a:off x="6096000" y="1097280"/>
            <a:ext cx="6096000" cy="4731552"/>
          </a:xfrm>
          <a:noFill/>
        </p:spPr>
        <p:txBody>
          <a:bodyPr anchor="ctr"/>
          <a:lstStyle>
            <a:lvl1pPr marL="239994" indent="0" algn="ctr">
              <a:spcBef>
                <a:spcPts val="0"/>
              </a:spcBef>
              <a:buNone/>
              <a:defRPr sz="2667"/>
            </a:lvl1pPr>
          </a:lstStyle>
          <a:p>
            <a:r>
              <a:rPr lang="fi-FI" dirty="0"/>
              <a:t>Vedä kuva paikkamerkkiin tai</a:t>
            </a:r>
            <a:br>
              <a:rPr lang="fi-FI" dirty="0"/>
            </a:br>
            <a:r>
              <a:rPr lang="fi-FI" dirty="0"/>
              <a:t>lisää napsauttamalla kuvaketta</a:t>
            </a:r>
          </a:p>
        </p:txBody>
      </p:sp>
    </p:spTree>
    <p:extLst>
      <p:ext uri="{BB962C8B-B14F-4D97-AF65-F5344CB8AC3E}">
        <p14:creationId xmlns:p14="http://schemas.microsoft.com/office/powerpoint/2010/main" val="199987970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opetusdia">
    <p:bg>
      <p:bgPr>
        <a:solidFill>
          <a:schemeClr val="accent1"/>
        </a:solidFill>
        <a:effectLst/>
      </p:bgPr>
    </p:bg>
    <p:spTree>
      <p:nvGrpSpPr>
        <p:cNvPr id="1" name=""/>
        <p:cNvGrpSpPr/>
        <p:nvPr/>
      </p:nvGrpSpPr>
      <p:grpSpPr>
        <a:xfrm>
          <a:off x="0" y="0"/>
          <a:ext cx="0" cy="0"/>
          <a:chOff x="0" y="0"/>
          <a:chExt cx="0" cy="0"/>
        </a:xfrm>
      </p:grpSpPr>
      <p:pic>
        <p:nvPicPr>
          <p:cNvPr id="9" name="Kuva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9546" y="2237780"/>
            <a:ext cx="6132909" cy="2382440"/>
          </a:xfrm>
          <a:prstGeom prst="rect">
            <a:avLst/>
          </a:prstGeom>
        </p:spPr>
      </p:pic>
    </p:spTree>
    <p:extLst>
      <p:ext uri="{BB962C8B-B14F-4D97-AF65-F5344CB8AC3E}">
        <p14:creationId xmlns:p14="http://schemas.microsoft.com/office/powerpoint/2010/main" val="1105489366"/>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cSld name="Kuvallinen otsikkodia 2">
    <p:spTree>
      <p:nvGrpSpPr>
        <p:cNvPr id="1" name=""/>
        <p:cNvGrpSpPr/>
        <p:nvPr/>
      </p:nvGrpSpPr>
      <p:grpSpPr>
        <a:xfrm>
          <a:off x="0" y="0"/>
          <a:ext cx="0" cy="0"/>
          <a:chOff x="0" y="0"/>
          <a:chExt cx="0" cy="0"/>
        </a:xfrm>
      </p:grpSpPr>
      <p:sp>
        <p:nvSpPr>
          <p:cNvPr id="9" name="Kuvan paikkamerkki 8"/>
          <p:cNvSpPr>
            <a:spLocks noGrp="1"/>
          </p:cNvSpPr>
          <p:nvPr>
            <p:ph type="pic" sz="quarter" idx="13"/>
          </p:nvPr>
        </p:nvSpPr>
        <p:spPr>
          <a:xfrm>
            <a:off x="0" y="0"/>
            <a:ext cx="12192000" cy="3429000"/>
          </a:xfrm>
        </p:spPr>
        <p:txBody>
          <a:bodyPr/>
          <a:lstStyle/>
          <a:p>
            <a:r>
              <a:rPr lang="fi-FI"/>
              <a:t>Lisää kuva napsauttamalla kuvaketta</a:t>
            </a:r>
          </a:p>
        </p:txBody>
      </p:sp>
      <p:sp>
        <p:nvSpPr>
          <p:cNvPr id="2" name="Otsikko 1"/>
          <p:cNvSpPr>
            <a:spLocks noGrp="1"/>
          </p:cNvSpPr>
          <p:nvPr>
            <p:ph type="ctrTitle"/>
          </p:nvPr>
        </p:nvSpPr>
        <p:spPr>
          <a:xfrm>
            <a:off x="552000" y="3438144"/>
            <a:ext cx="10992000" cy="1332000"/>
          </a:xfrm>
        </p:spPr>
        <p:txBody>
          <a:bodyPr/>
          <a:lstStyle>
            <a:lvl1pPr>
              <a:defRPr sz="4000"/>
            </a:lvl1pPr>
          </a:lstStyle>
          <a:p>
            <a:r>
              <a:rPr lang="fi-FI"/>
              <a:t>Muokkaa perustyyl. napsautt.</a:t>
            </a:r>
            <a:endParaRPr lang="fi-FI" dirty="0"/>
          </a:p>
        </p:txBody>
      </p:sp>
      <p:sp>
        <p:nvSpPr>
          <p:cNvPr id="3" name="Alaotsikko 2"/>
          <p:cNvSpPr>
            <a:spLocks noGrp="1"/>
          </p:cNvSpPr>
          <p:nvPr>
            <p:ph type="subTitle" idx="1"/>
          </p:nvPr>
        </p:nvSpPr>
        <p:spPr>
          <a:xfrm>
            <a:off x="552000" y="4790372"/>
            <a:ext cx="10992000" cy="1332000"/>
          </a:xfrm>
        </p:spPr>
        <p:txBody>
          <a:bodyPr/>
          <a:lstStyle>
            <a:lvl1pPr marL="0" indent="0" algn="ctr">
              <a:spcBef>
                <a:spcPts val="0"/>
              </a:spcBef>
              <a:buNone/>
              <a:defRPr sz="3000">
                <a:solidFill>
                  <a:schemeClr val="accent6">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a:t>Muokkaa alaotsikon perustyyliä napsautt.</a:t>
            </a:r>
            <a:endParaRPr lang="fi-FI" dirty="0"/>
          </a:p>
        </p:txBody>
      </p:sp>
      <p:sp>
        <p:nvSpPr>
          <p:cNvPr id="4" name="Päivämäärän paikkamerkki 3"/>
          <p:cNvSpPr>
            <a:spLocks noGrp="1"/>
          </p:cNvSpPr>
          <p:nvPr>
            <p:ph type="dt" sz="half" idx="10"/>
          </p:nvPr>
        </p:nvSpPr>
        <p:spPr/>
        <p:txBody>
          <a:bodyPr/>
          <a:lstStyle/>
          <a:p>
            <a:fld id="{55DDC5FF-A6DF-4560-9119-6E8A27443FFB}" type="datetime1">
              <a:rPr lang="fi-FI" smtClean="0"/>
              <a:t>28.10.2019</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pic>
        <p:nvPicPr>
          <p:cNvPr id="8" name="Kuva 7" descr="Suomen_Yrittajat_logo_rgb.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242639" y="6391365"/>
            <a:ext cx="1332691" cy="255301"/>
          </a:xfrm>
          <a:prstGeom prst="rect">
            <a:avLst/>
          </a:prstGeom>
        </p:spPr>
      </p:pic>
    </p:spTree>
    <p:extLst>
      <p:ext uri="{BB962C8B-B14F-4D97-AF65-F5344CB8AC3E}">
        <p14:creationId xmlns:p14="http://schemas.microsoft.com/office/powerpoint/2010/main" val="2469820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Otsikko ja sisältö 2">
    <p:bg>
      <p:bgPr>
        <a:solidFill>
          <a:schemeClr val="tx2"/>
        </a:solidFill>
        <a:effectLst/>
      </p:bgPr>
    </p:bg>
    <p:spTree>
      <p:nvGrpSpPr>
        <p:cNvPr id="1" name=""/>
        <p:cNvGrpSpPr/>
        <p:nvPr/>
      </p:nvGrpSpPr>
      <p:grpSpPr>
        <a:xfrm>
          <a:off x="0" y="0"/>
          <a:ext cx="0" cy="0"/>
          <a:chOff x="0" y="0"/>
          <a:chExt cx="0" cy="0"/>
        </a:xfrm>
      </p:grpSpPr>
      <p:sp>
        <p:nvSpPr>
          <p:cNvPr id="3" name="Sisällön paikkamerkki 2"/>
          <p:cNvSpPr>
            <a:spLocks noGrp="1"/>
          </p:cNvSpPr>
          <p:nvPr>
            <p:ph idx="1"/>
          </p:nvPr>
        </p:nvSpPr>
        <p:spPr/>
        <p:txBody>
          <a:bodyPr/>
          <a:lstStyle>
            <a:lvl1pPr>
              <a:buClr>
                <a:schemeClr val="bg1"/>
              </a:buCl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Päivämäärän paikkamerkki 3"/>
          <p:cNvSpPr>
            <a:spLocks noGrp="1"/>
          </p:cNvSpPr>
          <p:nvPr>
            <p:ph type="dt" sz="half" idx="10"/>
          </p:nvPr>
        </p:nvSpPr>
        <p:spPr/>
        <p:txBody>
          <a:bodyPr/>
          <a:lstStyle>
            <a:lvl1pPr>
              <a:defRPr>
                <a:solidFill>
                  <a:schemeClr val="bg1"/>
                </a:solidFill>
              </a:defRPr>
            </a:lvl1pPr>
          </a:lstStyle>
          <a:p>
            <a:fld id="{1CE8FED5-D933-44C8-9564-D710DB44FAAC}" type="datetime1">
              <a:rPr lang="fi-FI" smtClean="0"/>
              <a:t>28.10.2019</a:t>
            </a:fld>
            <a:endParaRPr lang="fi-FI"/>
          </a:p>
        </p:txBody>
      </p:sp>
      <p:sp>
        <p:nvSpPr>
          <p:cNvPr id="5" name="Alatunnisteen paikkamerkki 4"/>
          <p:cNvSpPr>
            <a:spLocks noGrp="1"/>
          </p:cNvSpPr>
          <p:nvPr>
            <p:ph type="ftr" sz="quarter" idx="11"/>
          </p:nvPr>
        </p:nvSpPr>
        <p:spPr/>
        <p:txBody>
          <a:bodyPr/>
          <a:lstStyle>
            <a:lvl1pPr>
              <a:defRPr>
                <a:solidFill>
                  <a:schemeClr val="bg1"/>
                </a:solidFill>
              </a:defRPr>
            </a:lvl1pPr>
          </a:lstStyle>
          <a:p>
            <a:r>
              <a:rPr lang="fi-FI"/>
              <a:t>[Alatunnisteteksti]</a:t>
            </a:r>
          </a:p>
        </p:txBody>
      </p:sp>
      <p:sp>
        <p:nvSpPr>
          <p:cNvPr id="6" name="Dian numeron paikkamerkki 5"/>
          <p:cNvSpPr>
            <a:spLocks noGrp="1"/>
          </p:cNvSpPr>
          <p:nvPr>
            <p:ph type="sldNum" sz="quarter" idx="12"/>
          </p:nvPr>
        </p:nvSpPr>
        <p:spPr/>
        <p:txBody>
          <a:bodyPr/>
          <a:lstStyle>
            <a:lvl1pPr>
              <a:defRPr>
                <a:solidFill>
                  <a:schemeClr val="bg1"/>
                </a:solidFill>
              </a:defRPr>
            </a:lvl1pPr>
          </a:lstStyle>
          <a:p>
            <a:fld id="{DA6950FC-F01D-432E-92A0-E4475BC39D8F}" type="slidenum">
              <a:rPr lang="fi-FI" smtClean="0"/>
              <a:t>‹#›</a:t>
            </a:fld>
            <a:endParaRPr lang="fi-FI"/>
          </a:p>
        </p:txBody>
      </p:sp>
      <p:sp>
        <p:nvSpPr>
          <p:cNvPr id="7" name="Otsikko 6">
            <a:extLst>
              <a:ext uri="{FF2B5EF4-FFF2-40B4-BE49-F238E27FC236}">
                <a16:creationId xmlns:a16="http://schemas.microsoft.com/office/drawing/2014/main" id="{46BE63EC-6095-471C-AE85-156114947DA3}"/>
              </a:ext>
            </a:extLst>
          </p:cNvPr>
          <p:cNvSpPr>
            <a:spLocks noGrp="1"/>
          </p:cNvSpPr>
          <p:nvPr>
            <p:ph type="title"/>
          </p:nvPr>
        </p:nvSpPr>
        <p:spPr/>
        <p:txBody>
          <a:bodyPr/>
          <a:lstStyle>
            <a:lvl1pPr>
              <a:defRPr>
                <a:solidFill>
                  <a:schemeClr val="bg1"/>
                </a:solidFill>
              </a:defRPr>
            </a:lvl1pPr>
          </a:lstStyle>
          <a:p>
            <a:r>
              <a:rPr lang="fi-FI"/>
              <a:t>Muokkaa ots. perustyyl. napsautt.</a:t>
            </a:r>
          </a:p>
        </p:txBody>
      </p:sp>
      <p:pic>
        <p:nvPicPr>
          <p:cNvPr id="9" name="Kuva 8">
            <a:extLst>
              <a:ext uri="{FF2B5EF4-FFF2-40B4-BE49-F238E27FC236}">
                <a16:creationId xmlns:a16="http://schemas.microsoft.com/office/drawing/2014/main" id="{B18DD67E-A907-49C4-9344-9E05BD7F82A3}"/>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75" b="-564"/>
          <a:stretch/>
        </p:blipFill>
        <p:spPr bwMode="black">
          <a:xfrm>
            <a:off x="9555888" y="18055"/>
            <a:ext cx="2340000" cy="925595"/>
          </a:xfrm>
          <a:prstGeom prst="rect">
            <a:avLst/>
          </a:prstGeom>
        </p:spPr>
      </p:pic>
    </p:spTree>
    <p:extLst>
      <p:ext uri="{BB962C8B-B14F-4D97-AF65-F5344CB8AC3E}">
        <p14:creationId xmlns:p14="http://schemas.microsoft.com/office/powerpoint/2010/main" val="2432808328"/>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Osanvaihto">
    <p:spTree>
      <p:nvGrpSpPr>
        <p:cNvPr id="1" name=""/>
        <p:cNvGrpSpPr/>
        <p:nvPr/>
      </p:nvGrpSpPr>
      <p:grpSpPr>
        <a:xfrm>
          <a:off x="0" y="0"/>
          <a:ext cx="0" cy="0"/>
          <a:chOff x="0" y="0"/>
          <a:chExt cx="0" cy="0"/>
        </a:xfrm>
      </p:grpSpPr>
      <p:sp>
        <p:nvSpPr>
          <p:cNvPr id="2" name="Otsikko 1"/>
          <p:cNvSpPr>
            <a:spLocks noGrp="1"/>
          </p:cNvSpPr>
          <p:nvPr>
            <p:ph type="ctrTitle"/>
          </p:nvPr>
        </p:nvSpPr>
        <p:spPr>
          <a:xfrm>
            <a:off x="1536000" y="1128000"/>
            <a:ext cx="9144000" cy="2400000"/>
          </a:xfrm>
        </p:spPr>
        <p:txBody>
          <a:bodyPr/>
          <a:lstStyle>
            <a:lvl1pPr algn="ctr">
              <a:defRPr sz="4000"/>
            </a:lvl1pPr>
          </a:lstStyle>
          <a:p>
            <a:r>
              <a:rPr lang="fi-FI"/>
              <a:t>Muokkaa ots. perustyyl. napsautt.</a:t>
            </a:r>
            <a:endParaRPr lang="fi-FI" dirty="0"/>
          </a:p>
        </p:txBody>
      </p:sp>
      <p:sp>
        <p:nvSpPr>
          <p:cNvPr id="3" name="Alaotsikko 2"/>
          <p:cNvSpPr>
            <a:spLocks noGrp="1"/>
          </p:cNvSpPr>
          <p:nvPr>
            <p:ph type="subTitle" idx="1"/>
          </p:nvPr>
        </p:nvSpPr>
        <p:spPr>
          <a:xfrm>
            <a:off x="1536000" y="3600000"/>
            <a:ext cx="9144000" cy="1656000"/>
          </a:xfrm>
        </p:spPr>
        <p:txBody>
          <a:bodyPr>
            <a:noAutofit/>
          </a:bodyPr>
          <a:lstStyle>
            <a:lvl1pPr marL="0" indent="0" algn="ctr">
              <a:spcBef>
                <a:spcPts val="0"/>
              </a:spcBef>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noFill/>
              </a:defRPr>
            </a:lvl1pPr>
          </a:lstStyle>
          <a:p>
            <a:fld id="{1CE8FED5-D933-44C8-9564-D710DB44FAAC}" type="datetime1">
              <a:rPr lang="fi-FI" smtClean="0"/>
              <a:t>28.10.2019</a:t>
            </a:fld>
            <a:endParaRPr lang="fi-FI"/>
          </a:p>
        </p:txBody>
      </p:sp>
      <p:sp>
        <p:nvSpPr>
          <p:cNvPr id="5" name="Alatunnisteen paikkamerkki 4"/>
          <p:cNvSpPr>
            <a:spLocks noGrp="1"/>
          </p:cNvSpPr>
          <p:nvPr>
            <p:ph type="ftr" sz="quarter" idx="11"/>
          </p:nvPr>
        </p:nvSpPr>
        <p:spPr/>
        <p:txBody>
          <a:bodyPr/>
          <a:lstStyle>
            <a:lvl1pPr>
              <a:defRPr>
                <a:noFill/>
              </a:defRPr>
            </a:lvl1pPr>
          </a:lstStyle>
          <a:p>
            <a:r>
              <a:rPr lang="fi-FI"/>
              <a:t>[Alatunnisteteksti]</a:t>
            </a:r>
          </a:p>
        </p:txBody>
      </p:sp>
      <p:sp>
        <p:nvSpPr>
          <p:cNvPr id="6" name="Dian numeron paikkamerkki 5"/>
          <p:cNvSpPr>
            <a:spLocks noGrp="1"/>
          </p:cNvSpPr>
          <p:nvPr>
            <p:ph type="sldNum" sz="quarter" idx="12"/>
          </p:nvPr>
        </p:nvSpPr>
        <p:spPr/>
        <p:txBody>
          <a:bodyPr/>
          <a:lstStyle>
            <a:lvl1pPr>
              <a:defRPr>
                <a:noFill/>
              </a:defRPr>
            </a:lvl1pPr>
          </a:lstStyle>
          <a:p>
            <a:fld id="{DA6950FC-F01D-432E-92A0-E4475BC39D8F}" type="slidenum">
              <a:rPr lang="fi-FI" smtClean="0"/>
              <a:t>‹#›</a:t>
            </a:fld>
            <a:endParaRPr lang="fi-FI"/>
          </a:p>
        </p:txBody>
      </p:sp>
    </p:spTree>
    <p:extLst>
      <p:ext uri="{BB962C8B-B14F-4D97-AF65-F5344CB8AC3E}">
        <p14:creationId xmlns:p14="http://schemas.microsoft.com/office/powerpoint/2010/main" val="3904021735"/>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Osanvaihto 2">
    <p:bg>
      <p:bgPr>
        <a:solidFill>
          <a:schemeClr val="tx2"/>
        </a:solidFill>
        <a:effectLst/>
      </p:bgPr>
    </p:bg>
    <p:spTree>
      <p:nvGrpSpPr>
        <p:cNvPr id="1" name=""/>
        <p:cNvGrpSpPr/>
        <p:nvPr/>
      </p:nvGrpSpPr>
      <p:grpSpPr>
        <a:xfrm>
          <a:off x="0" y="0"/>
          <a:ext cx="0" cy="0"/>
          <a:chOff x="0" y="0"/>
          <a:chExt cx="0" cy="0"/>
        </a:xfrm>
      </p:grpSpPr>
      <p:sp>
        <p:nvSpPr>
          <p:cNvPr id="2" name="Otsikko 1"/>
          <p:cNvSpPr>
            <a:spLocks noGrp="1"/>
          </p:cNvSpPr>
          <p:nvPr>
            <p:ph type="ctrTitle"/>
          </p:nvPr>
        </p:nvSpPr>
        <p:spPr>
          <a:xfrm>
            <a:off x="1536000" y="1128000"/>
            <a:ext cx="9144000" cy="2400000"/>
          </a:xfrm>
        </p:spPr>
        <p:txBody>
          <a:bodyPr/>
          <a:lstStyle>
            <a:lvl1pPr algn="ctr">
              <a:defRPr sz="4000">
                <a:solidFill>
                  <a:schemeClr val="bg1"/>
                </a:solidFill>
              </a:defRPr>
            </a:lvl1pPr>
          </a:lstStyle>
          <a:p>
            <a:r>
              <a:rPr lang="fi-FI"/>
              <a:t>Muokkaa ots. perustyyl. napsautt.</a:t>
            </a:r>
            <a:endParaRPr lang="fi-FI" dirty="0"/>
          </a:p>
        </p:txBody>
      </p:sp>
      <p:sp>
        <p:nvSpPr>
          <p:cNvPr id="3" name="Alaotsikko 2"/>
          <p:cNvSpPr>
            <a:spLocks noGrp="1"/>
          </p:cNvSpPr>
          <p:nvPr>
            <p:ph type="subTitle" idx="1"/>
          </p:nvPr>
        </p:nvSpPr>
        <p:spPr>
          <a:xfrm>
            <a:off x="1536000" y="3600000"/>
            <a:ext cx="9144000" cy="1656000"/>
          </a:xfrm>
        </p:spPr>
        <p:txBody>
          <a:bodyPr>
            <a:noAutofit/>
          </a:bodyPr>
          <a:lstStyle>
            <a:lvl1pPr marL="0" indent="0" algn="ctr">
              <a:spcBef>
                <a:spcPts val="0"/>
              </a:spcBef>
              <a:buNone/>
              <a:defRPr sz="2400">
                <a:solidFill>
                  <a:schemeClr val="bg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4" name="Päivämäärän paikkamerkki 3"/>
          <p:cNvSpPr>
            <a:spLocks noGrp="1"/>
          </p:cNvSpPr>
          <p:nvPr>
            <p:ph type="dt" sz="half" idx="10"/>
          </p:nvPr>
        </p:nvSpPr>
        <p:spPr/>
        <p:txBody>
          <a:bodyPr/>
          <a:lstStyle>
            <a:lvl1pPr>
              <a:defRPr>
                <a:noFill/>
              </a:defRPr>
            </a:lvl1pPr>
          </a:lstStyle>
          <a:p>
            <a:fld id="{1CE8FED5-D933-44C8-9564-D710DB44FAAC}" type="datetime1">
              <a:rPr lang="fi-FI" smtClean="0"/>
              <a:t>28.10.2019</a:t>
            </a:fld>
            <a:endParaRPr lang="fi-FI"/>
          </a:p>
        </p:txBody>
      </p:sp>
      <p:sp>
        <p:nvSpPr>
          <p:cNvPr id="5" name="Alatunnisteen paikkamerkki 4"/>
          <p:cNvSpPr>
            <a:spLocks noGrp="1"/>
          </p:cNvSpPr>
          <p:nvPr>
            <p:ph type="ftr" sz="quarter" idx="11"/>
          </p:nvPr>
        </p:nvSpPr>
        <p:spPr/>
        <p:txBody>
          <a:bodyPr/>
          <a:lstStyle>
            <a:lvl1pPr>
              <a:defRPr>
                <a:noFill/>
              </a:defRPr>
            </a:lvl1pPr>
          </a:lstStyle>
          <a:p>
            <a:r>
              <a:rPr lang="fi-FI"/>
              <a:t>[Alatunnisteteksti]</a:t>
            </a:r>
          </a:p>
        </p:txBody>
      </p:sp>
      <p:sp>
        <p:nvSpPr>
          <p:cNvPr id="6" name="Dian numeron paikkamerkki 5"/>
          <p:cNvSpPr>
            <a:spLocks noGrp="1"/>
          </p:cNvSpPr>
          <p:nvPr>
            <p:ph type="sldNum" sz="quarter" idx="12"/>
          </p:nvPr>
        </p:nvSpPr>
        <p:spPr/>
        <p:txBody>
          <a:bodyPr/>
          <a:lstStyle>
            <a:lvl1pPr>
              <a:defRPr>
                <a:noFill/>
              </a:defRPr>
            </a:lvl1pPr>
          </a:lstStyle>
          <a:p>
            <a:fld id="{DA6950FC-F01D-432E-92A0-E4475BC39D8F}" type="slidenum">
              <a:rPr lang="fi-FI" smtClean="0"/>
              <a:t>‹#›</a:t>
            </a:fld>
            <a:endParaRPr lang="fi-FI"/>
          </a:p>
        </p:txBody>
      </p:sp>
      <p:pic>
        <p:nvPicPr>
          <p:cNvPr id="8" name="Kuva 7">
            <a:extLst>
              <a:ext uri="{FF2B5EF4-FFF2-40B4-BE49-F238E27FC236}">
                <a16:creationId xmlns:a16="http://schemas.microsoft.com/office/drawing/2014/main" id="{30A00A45-5EE7-4C10-8E10-A75FF849C97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9675" b="-564"/>
          <a:stretch/>
        </p:blipFill>
        <p:spPr bwMode="black">
          <a:xfrm>
            <a:off x="9555888" y="18055"/>
            <a:ext cx="2340000" cy="925595"/>
          </a:xfrm>
          <a:prstGeom prst="rect">
            <a:avLst/>
          </a:prstGeom>
        </p:spPr>
      </p:pic>
    </p:spTree>
    <p:extLst>
      <p:ext uri="{BB962C8B-B14F-4D97-AF65-F5344CB8AC3E}">
        <p14:creationId xmlns:p14="http://schemas.microsoft.com/office/powerpoint/2010/main" val="1452444243"/>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Kuvallinen otsikkodia">
    <p:spTree>
      <p:nvGrpSpPr>
        <p:cNvPr id="1" name=""/>
        <p:cNvGrpSpPr/>
        <p:nvPr/>
      </p:nvGrpSpPr>
      <p:grpSpPr>
        <a:xfrm>
          <a:off x="0" y="0"/>
          <a:ext cx="0" cy="0"/>
          <a:chOff x="0" y="0"/>
          <a:chExt cx="0" cy="0"/>
        </a:xfrm>
      </p:grpSpPr>
      <p:sp>
        <p:nvSpPr>
          <p:cNvPr id="2" name="Otsikko 1"/>
          <p:cNvSpPr>
            <a:spLocks noGrp="1"/>
          </p:cNvSpPr>
          <p:nvPr>
            <p:ph type="ctrTitle"/>
          </p:nvPr>
        </p:nvSpPr>
        <p:spPr>
          <a:xfrm>
            <a:off x="414000" y="776532"/>
            <a:ext cx="10795468" cy="1200000"/>
          </a:xfrm>
        </p:spPr>
        <p:txBody>
          <a:bodyPr/>
          <a:lstStyle>
            <a:lvl1pPr>
              <a:defRPr sz="3600">
                <a:solidFill>
                  <a:schemeClr val="tx1"/>
                </a:solidFill>
              </a:defRPr>
            </a:lvl1pPr>
          </a:lstStyle>
          <a:p>
            <a:r>
              <a:rPr lang="fi-FI"/>
              <a:t>Muokkaa ots. perustyyl. napsautt.</a:t>
            </a:r>
          </a:p>
        </p:txBody>
      </p:sp>
      <p:sp>
        <p:nvSpPr>
          <p:cNvPr id="3" name="Alaotsikko 2"/>
          <p:cNvSpPr>
            <a:spLocks noGrp="1"/>
          </p:cNvSpPr>
          <p:nvPr>
            <p:ph type="subTitle" idx="1"/>
          </p:nvPr>
        </p:nvSpPr>
        <p:spPr>
          <a:xfrm>
            <a:off x="414000" y="2024532"/>
            <a:ext cx="10795468" cy="1344000"/>
          </a:xfrm>
        </p:spPr>
        <p:txBody>
          <a:bodyPr>
            <a:noAutofit/>
          </a:bodyPr>
          <a:lstStyle>
            <a:lvl1pPr marL="0" indent="0" algn="l">
              <a:spcBef>
                <a:spcPts val="0"/>
              </a:spcBef>
              <a:buNone/>
              <a:defRPr sz="2400">
                <a:solidFill>
                  <a:schemeClr val="tx1"/>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fi-FI"/>
              <a:t>Muokkaa alaotsikon perustyyliä napsautt.</a:t>
            </a:r>
          </a:p>
        </p:txBody>
      </p:sp>
      <p:sp>
        <p:nvSpPr>
          <p:cNvPr id="7" name="Suorakulmio 6"/>
          <p:cNvSpPr/>
          <p:nvPr/>
        </p:nvSpPr>
        <p:spPr bwMode="ltGray">
          <a:xfrm>
            <a:off x="9128560" y="3431685"/>
            <a:ext cx="3078000" cy="3429000"/>
          </a:xfrm>
          <a:prstGeom prst="rect">
            <a:avLst/>
          </a:prstGeom>
          <a:solidFill>
            <a:srgbClr val="00A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sz="2400" err="1"/>
          </a:p>
        </p:txBody>
      </p:sp>
      <p:pic>
        <p:nvPicPr>
          <p:cNvPr id="8" name="Kuva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black">
          <a:xfrm>
            <a:off x="9459038" y="4690463"/>
            <a:ext cx="2346257" cy="911447"/>
          </a:xfrm>
          <a:prstGeom prst="rect">
            <a:avLst/>
          </a:prstGeom>
        </p:spPr>
      </p:pic>
      <p:sp>
        <p:nvSpPr>
          <p:cNvPr id="14" name="Kuvan paikkamerkki 13">
            <a:extLst>
              <a:ext uri="{FF2B5EF4-FFF2-40B4-BE49-F238E27FC236}">
                <a16:creationId xmlns:a16="http://schemas.microsoft.com/office/drawing/2014/main" id="{58BF3A17-CBF0-4A75-A58C-DF4A63495EE0}"/>
              </a:ext>
            </a:extLst>
          </p:cNvPr>
          <p:cNvSpPr>
            <a:spLocks noGrp="1"/>
          </p:cNvSpPr>
          <p:nvPr>
            <p:ph type="pic" sz="quarter" idx="13" hasCustomPrompt="1"/>
          </p:nvPr>
        </p:nvSpPr>
        <p:spPr>
          <a:xfrm>
            <a:off x="0" y="3431685"/>
            <a:ext cx="9139203" cy="3429000"/>
          </a:xfrm>
          <a:custGeom>
            <a:avLst/>
            <a:gdLst>
              <a:gd name="connsiteX0" fmla="*/ 0 w 9139203"/>
              <a:gd name="connsiteY0" fmla="*/ 0 h 3429000"/>
              <a:gd name="connsiteX1" fmla="*/ 9139203 w 9139203"/>
              <a:gd name="connsiteY1" fmla="*/ 0 h 3429000"/>
              <a:gd name="connsiteX2" fmla="*/ 9139203 w 9139203"/>
              <a:gd name="connsiteY2" fmla="*/ 554358 h 3429000"/>
              <a:gd name="connsiteX3" fmla="*/ 8475776 w 9139203"/>
              <a:gd name="connsiteY3" fmla="*/ 993655 h 3429000"/>
              <a:gd name="connsiteX4" fmla="*/ 9139203 w 9139203"/>
              <a:gd name="connsiteY4" fmla="*/ 1432952 h 3429000"/>
              <a:gd name="connsiteX5" fmla="*/ 9139203 w 9139203"/>
              <a:gd name="connsiteY5" fmla="*/ 3429000 h 3429000"/>
              <a:gd name="connsiteX6" fmla="*/ 0 w 9139203"/>
              <a:gd name="connsiteY6"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39203" h="3429000">
                <a:moveTo>
                  <a:pt x="0" y="0"/>
                </a:moveTo>
                <a:lnTo>
                  <a:pt x="9139203" y="0"/>
                </a:lnTo>
                <a:lnTo>
                  <a:pt x="9139203" y="554358"/>
                </a:lnTo>
                <a:lnTo>
                  <a:pt x="8475776" y="993655"/>
                </a:lnTo>
                <a:lnTo>
                  <a:pt x="9139203" y="1432952"/>
                </a:lnTo>
                <a:lnTo>
                  <a:pt x="9139203" y="3429000"/>
                </a:lnTo>
                <a:lnTo>
                  <a:pt x="0" y="3429000"/>
                </a:lnTo>
                <a:close/>
              </a:path>
            </a:pathLst>
          </a:custGeom>
          <a:solidFill>
            <a:schemeClr val="bg1">
              <a:lumMod val="85000"/>
            </a:schemeClr>
          </a:solidFill>
        </p:spPr>
        <p:txBody>
          <a:bodyPr wrap="square" anchor="ctr">
            <a:noAutofit/>
          </a:bodyPr>
          <a:lstStyle>
            <a:lvl1pPr marL="10584" indent="0" algn="ctr">
              <a:buNone/>
              <a:tabLst/>
              <a:defRPr/>
            </a:lvl1pPr>
          </a:lstStyle>
          <a:p>
            <a:r>
              <a:rPr lang="fi-FI"/>
              <a:t>Vedä kuva paikkamerkkiin tai </a:t>
            </a:r>
            <a:br>
              <a:rPr lang="fi-FI"/>
            </a:br>
            <a:r>
              <a:rPr lang="fi-FI"/>
              <a:t>lisää napsauttamalla kuvaketta</a:t>
            </a:r>
          </a:p>
        </p:txBody>
      </p:sp>
      <p:sp>
        <p:nvSpPr>
          <p:cNvPr id="4" name="Päivämäärän paikkamerkki 3"/>
          <p:cNvSpPr>
            <a:spLocks noGrp="1"/>
          </p:cNvSpPr>
          <p:nvPr>
            <p:ph type="dt" sz="half" idx="10"/>
          </p:nvPr>
        </p:nvSpPr>
        <p:spPr/>
        <p:txBody>
          <a:bodyPr/>
          <a:lstStyle/>
          <a:p>
            <a:fld id="{1CE8FED5-D933-44C8-9564-D710DB44FAAC}" type="datetime1">
              <a:rPr lang="fi-FI" smtClean="0"/>
              <a:t>28.10.2019</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a:xfrm>
            <a:off x="414000" y="6516000"/>
            <a:ext cx="576000" cy="324000"/>
          </a:xfrm>
        </p:spPr>
        <p:txBody>
          <a:bodyPr/>
          <a:lstStyle/>
          <a:p>
            <a:fld id="{DA6950FC-F01D-432E-92A0-E4475BC39D8F}" type="slidenum">
              <a:rPr lang="fi-FI" smtClean="0"/>
              <a:t>‹#›</a:t>
            </a:fld>
            <a:endParaRPr lang="fi-FI"/>
          </a:p>
        </p:txBody>
      </p:sp>
      <p:sp>
        <p:nvSpPr>
          <p:cNvPr id="15" name="Kolmio 9">
            <a:extLst>
              <a:ext uri="{FF2B5EF4-FFF2-40B4-BE49-F238E27FC236}">
                <a16:creationId xmlns:a16="http://schemas.microsoft.com/office/drawing/2014/main" id="{75A302AC-973C-4C9F-B64C-275B843D6E09}"/>
              </a:ext>
            </a:extLst>
          </p:cNvPr>
          <p:cNvSpPr/>
          <p:nvPr/>
        </p:nvSpPr>
        <p:spPr bwMode="ltGray">
          <a:xfrm rot="16200000">
            <a:off x="8356994" y="4091882"/>
            <a:ext cx="883212" cy="666915"/>
          </a:xfrm>
          <a:prstGeom prst="triangle">
            <a:avLst/>
          </a:prstGeom>
          <a:solidFill>
            <a:srgbClr val="00A3D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i-FI" dirty="0" err="1"/>
          </a:p>
        </p:txBody>
      </p:sp>
    </p:spTree>
    <p:extLst>
      <p:ext uri="{BB962C8B-B14F-4D97-AF65-F5344CB8AC3E}">
        <p14:creationId xmlns:p14="http://schemas.microsoft.com/office/powerpoint/2010/main" val="2226379722"/>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Otsikko, diagrammi ja lähde">
    <p:spTree>
      <p:nvGrpSpPr>
        <p:cNvPr id="1" name=""/>
        <p:cNvGrpSpPr/>
        <p:nvPr/>
      </p:nvGrpSpPr>
      <p:grpSpPr>
        <a:xfrm>
          <a:off x="0" y="0"/>
          <a:ext cx="0" cy="0"/>
          <a:chOff x="0" y="0"/>
          <a:chExt cx="0" cy="0"/>
        </a:xfrm>
      </p:grpSpPr>
      <p:sp>
        <p:nvSpPr>
          <p:cNvPr id="3" name="Sisällön paikkamerkki 2"/>
          <p:cNvSpPr>
            <a:spLocks noGrp="1"/>
          </p:cNvSpPr>
          <p:nvPr>
            <p:ph idx="1"/>
          </p:nvPr>
        </p:nvSpPr>
        <p:spPr>
          <a:xfrm>
            <a:off x="414000" y="1416000"/>
            <a:ext cx="11248354" cy="432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7"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dirty="0"/>
              <a:t>Lisää lähdetieto napsauttamalla</a:t>
            </a:r>
          </a:p>
        </p:txBody>
      </p:sp>
      <p:sp>
        <p:nvSpPr>
          <p:cNvPr id="4" name="Päivämäärän paikkamerkki 3"/>
          <p:cNvSpPr>
            <a:spLocks noGrp="1"/>
          </p:cNvSpPr>
          <p:nvPr>
            <p:ph type="dt" sz="half" idx="10"/>
          </p:nvPr>
        </p:nvSpPr>
        <p:spPr/>
        <p:txBody>
          <a:bodyPr/>
          <a:lstStyle/>
          <a:p>
            <a:fld id="{1CE8FED5-D933-44C8-9564-D710DB44FAAC}" type="datetime1">
              <a:rPr lang="fi-FI" smtClean="0"/>
              <a:t>28.10.2019</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cxnSp>
        <p:nvCxnSpPr>
          <p:cNvPr id="8" name="Suora yhdysviiva 7"/>
          <p:cNvCxnSpPr/>
          <p:nvPr/>
        </p:nvCxnSpPr>
        <p:spPr>
          <a:xfrm>
            <a:off x="414000" y="5841312"/>
            <a:ext cx="11258135"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 name="Otsikko 8">
            <a:extLst>
              <a:ext uri="{FF2B5EF4-FFF2-40B4-BE49-F238E27FC236}">
                <a16:creationId xmlns:a16="http://schemas.microsoft.com/office/drawing/2014/main" id="{09AE56AE-2C12-4176-879E-9B5423F76D66}"/>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1604118592"/>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Otsikko, sisältö ja lähd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Sisällön paikkamerkki 2"/>
          <p:cNvSpPr>
            <a:spLocks noGrp="1"/>
          </p:cNvSpPr>
          <p:nvPr>
            <p:ph idx="1"/>
          </p:nvPr>
        </p:nvSpPr>
        <p:spPr>
          <a:xfrm>
            <a:off x="414000" y="1416000"/>
            <a:ext cx="11248354" cy="4320000"/>
          </a:xfrm>
        </p:spPr>
        <p:txBody>
          <a:body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p>
        </p:txBody>
      </p:sp>
      <p:sp>
        <p:nvSpPr>
          <p:cNvPr id="4" name="Päivämäärän paikkamerkki 3"/>
          <p:cNvSpPr>
            <a:spLocks noGrp="1"/>
          </p:cNvSpPr>
          <p:nvPr>
            <p:ph type="dt" sz="half" idx="10"/>
          </p:nvPr>
        </p:nvSpPr>
        <p:spPr/>
        <p:txBody>
          <a:bodyPr/>
          <a:lstStyle/>
          <a:p>
            <a:fld id="{1CE8FED5-D933-44C8-9564-D710DB44FAAC}" type="datetime1">
              <a:rPr lang="fi-FI" smtClean="0"/>
              <a:t>28.10.2019</a:t>
            </a:fld>
            <a:endParaRPr lang="fi-FI"/>
          </a:p>
        </p:txBody>
      </p:sp>
      <p:sp>
        <p:nvSpPr>
          <p:cNvPr id="5" name="Alatunnisteen paikkamerkki 4"/>
          <p:cNvSpPr>
            <a:spLocks noGrp="1"/>
          </p:cNvSpPr>
          <p:nvPr>
            <p:ph type="ftr" sz="quarter" idx="11"/>
          </p:nvPr>
        </p:nvSpPr>
        <p:spPr/>
        <p:txBody>
          <a:bodyPr/>
          <a:lstStyle/>
          <a:p>
            <a:r>
              <a:rPr lang="fi-FI"/>
              <a:t>[Alatunnisteteksti]</a:t>
            </a:r>
          </a:p>
        </p:txBody>
      </p:sp>
      <p:sp>
        <p:nvSpPr>
          <p:cNvPr id="6" name="Dian numeron paikkamerkki 5"/>
          <p:cNvSpPr>
            <a:spLocks noGrp="1"/>
          </p:cNvSpPr>
          <p:nvPr>
            <p:ph type="sldNum" sz="quarter" idx="12"/>
          </p:nvPr>
        </p:nvSpPr>
        <p:spPr/>
        <p:txBody>
          <a:bodyPr/>
          <a:lstStyle/>
          <a:p>
            <a:fld id="{DA6950FC-F01D-432E-92A0-E4475BC39D8F}" type="slidenum">
              <a:rPr lang="fi-FI" smtClean="0"/>
              <a:t>‹#›</a:t>
            </a:fld>
            <a:endParaRPr lang="fi-FI"/>
          </a:p>
        </p:txBody>
      </p:sp>
      <p:sp>
        <p:nvSpPr>
          <p:cNvPr id="7" name="Tekstin paikkamerkki 13"/>
          <p:cNvSpPr>
            <a:spLocks noGrp="1"/>
          </p:cNvSpPr>
          <p:nvPr>
            <p:ph type="body" sz="quarter" idx="13" hasCustomPrompt="1"/>
          </p:nvPr>
        </p:nvSpPr>
        <p:spPr>
          <a:xfrm>
            <a:off x="414000" y="5856000"/>
            <a:ext cx="9714000" cy="396000"/>
          </a:xfrm>
        </p:spPr>
        <p:txBody>
          <a:bodyPr tIns="0" bIns="0">
            <a:noAutofit/>
          </a:bodyPr>
          <a:lstStyle>
            <a:lvl1pPr marL="0" indent="0">
              <a:buNone/>
              <a:defRPr sz="1600" i="1">
                <a:solidFill>
                  <a:schemeClr val="tx1"/>
                </a:solidFill>
              </a:defRPr>
            </a:lvl1pPr>
            <a:lvl2pPr marL="341991" indent="0">
              <a:buNone/>
              <a:defRPr sz="1200"/>
            </a:lvl2pPr>
            <a:lvl3pPr marL="629984" indent="0">
              <a:buNone/>
              <a:defRPr sz="1200"/>
            </a:lvl3pPr>
            <a:lvl4pPr marL="917977" indent="0">
              <a:buNone/>
              <a:defRPr sz="1200"/>
            </a:lvl4pPr>
            <a:lvl5pPr marL="1205970" indent="0">
              <a:buNone/>
              <a:defRPr sz="1200"/>
            </a:lvl5pPr>
          </a:lstStyle>
          <a:p>
            <a:pPr lvl="0"/>
            <a:r>
              <a:rPr lang="fi-FI"/>
              <a:t>Lisää lähdetieto napsauttamalla</a:t>
            </a:r>
          </a:p>
        </p:txBody>
      </p:sp>
    </p:spTree>
    <p:extLst>
      <p:ext uri="{BB962C8B-B14F-4D97-AF65-F5344CB8AC3E}">
        <p14:creationId xmlns:p14="http://schemas.microsoft.com/office/powerpoint/2010/main" val="3098625090"/>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Kaksi sisältökohdetta">
    <p:spTree>
      <p:nvGrpSpPr>
        <p:cNvPr id="1" name=""/>
        <p:cNvGrpSpPr/>
        <p:nvPr/>
      </p:nvGrpSpPr>
      <p:grpSpPr>
        <a:xfrm>
          <a:off x="0" y="0"/>
          <a:ext cx="0" cy="0"/>
          <a:chOff x="0" y="0"/>
          <a:chExt cx="0" cy="0"/>
        </a:xfrm>
      </p:grpSpPr>
      <p:sp>
        <p:nvSpPr>
          <p:cNvPr id="3" name="Sisällön paikkamerkki 2"/>
          <p:cNvSpPr>
            <a:spLocks noGrp="1"/>
          </p:cNvSpPr>
          <p:nvPr>
            <p:ph sz="half" idx="1"/>
          </p:nvPr>
        </p:nvSpPr>
        <p:spPr>
          <a:xfrm>
            <a:off x="414000" y="1416000"/>
            <a:ext cx="5510474" cy="4535083"/>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51880" y="1416000"/>
            <a:ext cx="5510474" cy="4535083"/>
          </a:xfrm>
        </p:spPr>
        <p:txBody>
          <a:bodyPr>
            <a:noAutofit/>
          </a:bodyPr>
          <a:lstStyle>
            <a:lvl1pPr>
              <a:defRPr sz="2400"/>
            </a:lvl1pPr>
            <a:lvl2pPr>
              <a:defRPr sz="2200"/>
            </a:lvl2pPr>
            <a:lvl3pPr>
              <a:defRPr sz="2200"/>
            </a:lvl3pPr>
            <a:lvl4pPr>
              <a:defRPr sz="2200"/>
            </a:lvl4pPr>
            <a:lvl5pPr>
              <a:defRPr sz="2200"/>
            </a:lvl5pPr>
            <a:lvl6pPr>
              <a:defRPr sz="1800"/>
            </a:lvl6pPr>
            <a:lvl7pPr>
              <a:defRPr sz="1800"/>
            </a:lvl7pPr>
            <a:lvl8pPr>
              <a:defRPr sz="1800"/>
            </a:lvl8pPr>
            <a:lvl9pPr>
              <a:defRPr sz="1800"/>
            </a:lvl9pPr>
          </a:lstStyle>
          <a:p>
            <a:pPr lvl="0"/>
            <a:r>
              <a:rPr lang="fi-FI"/>
              <a:t>Muokkaa tekstin perustyylejä</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Päivämäärän paikkamerkki 4"/>
          <p:cNvSpPr>
            <a:spLocks noGrp="1"/>
          </p:cNvSpPr>
          <p:nvPr>
            <p:ph type="dt" sz="half" idx="10"/>
          </p:nvPr>
        </p:nvSpPr>
        <p:spPr/>
        <p:txBody>
          <a:bodyPr/>
          <a:lstStyle/>
          <a:p>
            <a:fld id="{95E75A26-E7EB-42B7-B05A-8F0C149E23CB}" type="datetime1">
              <a:rPr lang="fi-FI" smtClean="0"/>
              <a:t>28.10.2019</a:t>
            </a:fld>
            <a:endParaRPr lang="fi-FI"/>
          </a:p>
        </p:txBody>
      </p:sp>
      <p:sp>
        <p:nvSpPr>
          <p:cNvPr id="6" name="Alatunnisteen paikkamerkki 5"/>
          <p:cNvSpPr>
            <a:spLocks noGrp="1"/>
          </p:cNvSpPr>
          <p:nvPr>
            <p:ph type="ftr" sz="quarter" idx="11"/>
          </p:nvPr>
        </p:nvSpPr>
        <p:spPr/>
        <p:txBody>
          <a:bodyPr/>
          <a:lstStyle/>
          <a:p>
            <a:r>
              <a:rPr lang="fi-FI"/>
              <a:t>[Alatunnisteteksti]</a:t>
            </a:r>
          </a:p>
        </p:txBody>
      </p:sp>
      <p:sp>
        <p:nvSpPr>
          <p:cNvPr id="7" name="Dian numeron paikkamerkki 6"/>
          <p:cNvSpPr>
            <a:spLocks noGrp="1"/>
          </p:cNvSpPr>
          <p:nvPr>
            <p:ph type="sldNum" sz="quarter" idx="12"/>
          </p:nvPr>
        </p:nvSpPr>
        <p:spPr/>
        <p:txBody>
          <a:bodyPr/>
          <a:lstStyle/>
          <a:p>
            <a:fld id="{DA6950FC-F01D-432E-92A0-E4475BC39D8F}" type="slidenum">
              <a:rPr lang="fi-FI" smtClean="0"/>
              <a:t>‹#›</a:t>
            </a:fld>
            <a:endParaRPr lang="fi-FI"/>
          </a:p>
        </p:txBody>
      </p:sp>
      <p:sp>
        <p:nvSpPr>
          <p:cNvPr id="8" name="Otsikko 7">
            <a:extLst>
              <a:ext uri="{FF2B5EF4-FFF2-40B4-BE49-F238E27FC236}">
                <a16:creationId xmlns:a16="http://schemas.microsoft.com/office/drawing/2014/main" id="{0381782D-255F-4853-838D-BA013CF688A1}"/>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25377688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Kuva 6"/>
          <p:cNvPicPr>
            <a:picLocks noChangeAspect="1"/>
          </p:cNvPicPr>
          <p:nvPr/>
        </p:nvPicPr>
        <p:blipFill rotWithShape="1">
          <a:blip r:embed="rId25" cstate="print">
            <a:extLst>
              <a:ext uri="{28A0092B-C50C-407E-A947-70E740481C1C}">
                <a14:useLocalDpi xmlns:a14="http://schemas.microsoft.com/office/drawing/2010/main" val="0"/>
              </a:ext>
            </a:extLst>
          </a:blip>
          <a:srcRect t="10141"/>
          <a:stretch/>
        </p:blipFill>
        <p:spPr>
          <a:xfrm>
            <a:off x="9552790" y="18056"/>
            <a:ext cx="2340000" cy="913763"/>
          </a:xfrm>
          <a:prstGeom prst="rect">
            <a:avLst/>
          </a:prstGeom>
        </p:spPr>
      </p:pic>
      <p:sp>
        <p:nvSpPr>
          <p:cNvPr id="2" name="Otsikon paikkamerkki 1"/>
          <p:cNvSpPr>
            <a:spLocks noGrp="1"/>
          </p:cNvSpPr>
          <p:nvPr>
            <p:ph type="title"/>
          </p:nvPr>
        </p:nvSpPr>
        <p:spPr>
          <a:xfrm>
            <a:off x="414000" y="0"/>
            <a:ext cx="9138790" cy="1116000"/>
          </a:xfrm>
          <a:prstGeom prst="rect">
            <a:avLst/>
          </a:prstGeom>
        </p:spPr>
        <p:txBody>
          <a:bodyPr vert="horz" lIns="0" tIns="0" rIns="0" bIns="0" rtlCol="0" anchor="b">
            <a:no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414000" y="1416000"/>
            <a:ext cx="11248354" cy="4680000"/>
          </a:xfrm>
          <a:prstGeom prst="rect">
            <a:avLst/>
          </a:prstGeom>
        </p:spPr>
        <p:txBody>
          <a:bodyPr vert="horz" lIns="0" tIns="45720" rIns="0" bIns="45720" rtlCol="0">
            <a:no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a:p>
            <a:pPr lvl="5"/>
            <a:r>
              <a:rPr lang="fi-FI" dirty="0"/>
              <a:t>6</a:t>
            </a:r>
          </a:p>
          <a:p>
            <a:pPr lvl="6"/>
            <a:r>
              <a:rPr lang="fi-FI" dirty="0"/>
              <a:t>7</a:t>
            </a:r>
          </a:p>
          <a:p>
            <a:pPr lvl="7"/>
            <a:r>
              <a:rPr lang="fi-FI" dirty="0"/>
              <a:t>8</a:t>
            </a:r>
          </a:p>
          <a:p>
            <a:pPr lvl="8"/>
            <a:r>
              <a:rPr lang="fi-FI" dirty="0"/>
              <a:t>9</a:t>
            </a:r>
          </a:p>
        </p:txBody>
      </p:sp>
      <p:sp>
        <p:nvSpPr>
          <p:cNvPr id="4" name="Päivämäärän paikkamerkki 3"/>
          <p:cNvSpPr>
            <a:spLocks noGrp="1"/>
          </p:cNvSpPr>
          <p:nvPr>
            <p:ph type="dt" sz="half" idx="2"/>
          </p:nvPr>
        </p:nvSpPr>
        <p:spPr>
          <a:xfrm>
            <a:off x="8880000" y="6515944"/>
            <a:ext cx="1248000" cy="324000"/>
          </a:xfrm>
          <a:prstGeom prst="rect">
            <a:avLst/>
          </a:prstGeom>
        </p:spPr>
        <p:txBody>
          <a:bodyPr vert="horz" lIns="91440" tIns="45720" rIns="91440" bIns="45720" rtlCol="0" anchor="ctr"/>
          <a:lstStyle>
            <a:lvl1pPr algn="l">
              <a:defRPr sz="1000">
                <a:solidFill>
                  <a:schemeClr val="tx1"/>
                </a:solidFill>
              </a:defRPr>
            </a:lvl1pPr>
          </a:lstStyle>
          <a:p>
            <a:fld id="{1CE8FED5-D933-44C8-9564-D710DB44FAAC}" type="datetime1">
              <a:rPr lang="fi-FI" smtClean="0"/>
              <a:t>28.10.2019</a:t>
            </a:fld>
            <a:endParaRPr lang="fi-FI"/>
          </a:p>
        </p:txBody>
      </p:sp>
      <p:sp>
        <p:nvSpPr>
          <p:cNvPr id="5" name="Alatunnisteen paikkamerkki 4"/>
          <p:cNvSpPr>
            <a:spLocks noGrp="1"/>
          </p:cNvSpPr>
          <p:nvPr>
            <p:ph type="ftr" sz="quarter" idx="3"/>
          </p:nvPr>
        </p:nvSpPr>
        <p:spPr>
          <a:xfrm>
            <a:off x="1128000" y="6515944"/>
            <a:ext cx="7752000" cy="324000"/>
          </a:xfrm>
          <a:prstGeom prst="rect">
            <a:avLst/>
          </a:prstGeom>
        </p:spPr>
        <p:txBody>
          <a:bodyPr vert="horz" lIns="91440" tIns="45720" rIns="91440" bIns="45720" rtlCol="0" anchor="ctr"/>
          <a:lstStyle>
            <a:lvl1pPr algn="l">
              <a:defRPr sz="1000">
                <a:solidFill>
                  <a:schemeClr val="tx1"/>
                </a:solidFill>
              </a:defRPr>
            </a:lvl1pPr>
          </a:lstStyle>
          <a:p>
            <a:r>
              <a:rPr lang="fi-FI"/>
              <a:t>[Alatunnisteteksti]</a:t>
            </a:r>
          </a:p>
        </p:txBody>
      </p:sp>
      <p:sp>
        <p:nvSpPr>
          <p:cNvPr id="6" name="Dian numeron paikkamerkki 5"/>
          <p:cNvSpPr>
            <a:spLocks noGrp="1"/>
          </p:cNvSpPr>
          <p:nvPr>
            <p:ph type="sldNum" sz="quarter" idx="4"/>
          </p:nvPr>
        </p:nvSpPr>
        <p:spPr>
          <a:xfrm>
            <a:off x="414000" y="6515944"/>
            <a:ext cx="576000" cy="324000"/>
          </a:xfrm>
          <a:prstGeom prst="rect">
            <a:avLst/>
          </a:prstGeom>
        </p:spPr>
        <p:txBody>
          <a:bodyPr vert="horz" lIns="0" tIns="45720" rIns="91440" bIns="45720" rtlCol="0" anchor="ctr"/>
          <a:lstStyle>
            <a:lvl1pPr algn="l">
              <a:defRPr sz="1000">
                <a:solidFill>
                  <a:schemeClr val="tx1"/>
                </a:solidFill>
              </a:defRPr>
            </a:lvl1pPr>
          </a:lstStyle>
          <a:p>
            <a:fld id="{DA6950FC-F01D-432E-92A0-E4475BC39D8F}" type="slidenum">
              <a:rPr lang="fi-FI" smtClean="0"/>
              <a:t>‹#›</a:t>
            </a:fld>
            <a:endParaRPr lang="fi-FI"/>
          </a:p>
        </p:txBody>
      </p:sp>
    </p:spTree>
    <p:extLst>
      <p:ext uri="{BB962C8B-B14F-4D97-AF65-F5344CB8AC3E}">
        <p14:creationId xmlns:p14="http://schemas.microsoft.com/office/powerpoint/2010/main" val="394843668"/>
      </p:ext>
    </p:extLst>
  </p:cSld>
  <p:clrMap bg1="lt1" tx1="dk1" bg2="lt2" tx2="dk2" accent1="accent1" accent2="accent2" accent3="accent3" accent4="accent4" accent5="accent5" accent6="accent6" hlink="hlink" folHlink="folHlink"/>
  <p:sldLayoutIdLst>
    <p:sldLayoutId id="2147484449" r:id="rId1"/>
    <p:sldLayoutId id="2147484450" r:id="rId2"/>
    <p:sldLayoutId id="2147484451" r:id="rId3"/>
    <p:sldLayoutId id="2147484452" r:id="rId4"/>
    <p:sldLayoutId id="2147484453" r:id="rId5"/>
    <p:sldLayoutId id="2147484454" r:id="rId6"/>
    <p:sldLayoutId id="2147484455" r:id="rId7"/>
    <p:sldLayoutId id="2147484456" r:id="rId8"/>
    <p:sldLayoutId id="2147484457" r:id="rId9"/>
    <p:sldLayoutId id="2147484458" r:id="rId10"/>
    <p:sldLayoutId id="2147484459" r:id="rId11"/>
    <p:sldLayoutId id="2147484460" r:id="rId12"/>
    <p:sldLayoutId id="2147484461" r:id="rId13"/>
    <p:sldLayoutId id="2147484462" r:id="rId14"/>
    <p:sldLayoutId id="2147484463" r:id="rId15"/>
    <p:sldLayoutId id="2147484464" r:id="rId16"/>
    <p:sldLayoutId id="2147484465" r:id="rId17"/>
    <p:sldLayoutId id="2147484466" r:id="rId18"/>
    <p:sldLayoutId id="2147484467" r:id="rId19"/>
    <p:sldLayoutId id="2147484468" r:id="rId20"/>
    <p:sldLayoutId id="2147484469" r:id="rId21"/>
    <p:sldLayoutId id="2147484470" r:id="rId22"/>
    <p:sldLayoutId id="2147484471" r:id="rId23"/>
  </p:sldLayoutIdLst>
  <p:hf sldNum="0" hdr="0" ftr="0" dt="0"/>
  <p:txStyles>
    <p:titleStyle>
      <a:lvl1pPr algn="l" defTabSz="914377" rtl="0" eaLnBrk="1" latinLnBrk="0" hangingPunct="1">
        <a:spcBef>
          <a:spcPct val="0"/>
        </a:spcBef>
        <a:buNone/>
        <a:defRPr sz="3000" b="1" kern="1200">
          <a:solidFill>
            <a:schemeClr val="tx1"/>
          </a:solidFill>
          <a:latin typeface="+mj-lt"/>
          <a:ea typeface="+mj-ea"/>
          <a:cs typeface="+mj-cs"/>
        </a:defRPr>
      </a:lvl1pPr>
    </p:titleStyle>
    <p:bodyStyle>
      <a:lvl1pPr marL="239994" indent="-239994" algn="l" defTabSz="914377" rtl="0" eaLnBrk="1" latinLnBrk="0" hangingPunct="1">
        <a:spcBef>
          <a:spcPct val="20000"/>
        </a:spcBef>
        <a:buClr>
          <a:srgbClr val="000000"/>
        </a:buClr>
        <a:buFont typeface="Arial" pitchFamily="34" charset="0"/>
        <a:buChar char="•"/>
        <a:defRPr sz="2400" kern="1200">
          <a:solidFill>
            <a:schemeClr val="tx1"/>
          </a:solidFill>
          <a:latin typeface="+mn-lt"/>
          <a:ea typeface="+mn-ea"/>
          <a:cs typeface="+mn-cs"/>
        </a:defRPr>
      </a:lvl1pPr>
      <a:lvl2pPr marL="629984" indent="-263993"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2pPr>
      <a:lvl3pPr marL="105597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3pPr>
      <a:lvl4pPr marL="143996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4pPr>
      <a:lvl5pPr marL="182395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5pPr>
      <a:lvl6pPr marL="2207945"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6pPr>
      <a:lvl7pPr marL="2615935"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7pPr>
      <a:lvl8pPr marL="3023924"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8pPr>
      <a:lvl9pPr marL="3407915" indent="-239994" algn="l" defTabSz="914377" rtl="0" eaLnBrk="1" latinLnBrk="0" hangingPunct="1">
        <a:spcBef>
          <a:spcPct val="20000"/>
        </a:spcBef>
        <a:buClr>
          <a:srgbClr val="000000"/>
        </a:buClr>
        <a:buFont typeface="Arial" pitchFamily="34" charset="0"/>
        <a:buChar char="•"/>
        <a:defRPr sz="22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4238"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w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hyperlink" Target="mailto:atte.rytkonen@yrittajat.fi"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tsikko 6">
            <a:extLst>
              <a:ext uri="{FF2B5EF4-FFF2-40B4-BE49-F238E27FC236}">
                <a16:creationId xmlns:a16="http://schemas.microsoft.com/office/drawing/2014/main" id="{C6563270-B246-495F-9E28-410DC6772378}"/>
              </a:ext>
            </a:extLst>
          </p:cNvPr>
          <p:cNvSpPr>
            <a:spLocks noGrp="1"/>
          </p:cNvSpPr>
          <p:nvPr>
            <p:ph type="ctrTitle"/>
          </p:nvPr>
        </p:nvSpPr>
        <p:spPr/>
        <p:txBody>
          <a:bodyPr/>
          <a:lstStyle/>
          <a:p>
            <a:r>
              <a:rPr lang="fi-FI" dirty="0"/>
              <a:t>Työaikalain muutokset</a:t>
            </a:r>
          </a:p>
        </p:txBody>
      </p:sp>
      <p:sp>
        <p:nvSpPr>
          <p:cNvPr id="8" name="Alaotsikko 7">
            <a:extLst>
              <a:ext uri="{FF2B5EF4-FFF2-40B4-BE49-F238E27FC236}">
                <a16:creationId xmlns:a16="http://schemas.microsoft.com/office/drawing/2014/main" id="{28535764-C966-4EEE-9C10-E8FE18B6BAD7}"/>
              </a:ext>
            </a:extLst>
          </p:cNvPr>
          <p:cNvSpPr>
            <a:spLocks noGrp="1"/>
          </p:cNvSpPr>
          <p:nvPr>
            <p:ph type="subTitle" idx="1"/>
          </p:nvPr>
        </p:nvSpPr>
        <p:spPr/>
        <p:txBody>
          <a:bodyPr/>
          <a:lstStyle/>
          <a:p>
            <a:r>
              <a:rPr lang="fi-FI" dirty="0"/>
              <a:t>30.10.2019</a:t>
            </a:r>
          </a:p>
          <a:p>
            <a:r>
              <a:rPr lang="fi-FI" dirty="0"/>
              <a:t>Atte Rytkönen, asiantuntija</a:t>
            </a:r>
          </a:p>
          <a:p>
            <a:r>
              <a:rPr lang="fi-FI" dirty="0"/>
              <a:t>Suomen Yrittäjät</a:t>
            </a:r>
          </a:p>
        </p:txBody>
      </p:sp>
      <p:pic>
        <p:nvPicPr>
          <p:cNvPr id="3" name="Kuvan paikkamerkki 2">
            <a:extLst>
              <a:ext uri="{FF2B5EF4-FFF2-40B4-BE49-F238E27FC236}">
                <a16:creationId xmlns:a16="http://schemas.microsoft.com/office/drawing/2014/main" id="{C5687E1A-74B5-497F-962E-783B1895F03A}"/>
              </a:ext>
            </a:extLst>
          </p:cNvPr>
          <p:cNvPicPr>
            <a:picLocks noGrp="1" noChangeAspect="1"/>
          </p:cNvPicPr>
          <p:nvPr>
            <p:ph type="pic" sz="quarter" idx="13"/>
          </p:nvPr>
        </p:nvPicPr>
        <p:blipFill>
          <a:blip r:embed="rId3" cstate="print">
            <a:extLst>
              <a:ext uri="{28A0092B-C50C-407E-A947-70E740481C1C}">
                <a14:useLocalDpi xmlns:a14="http://schemas.microsoft.com/office/drawing/2010/main" val="0"/>
              </a:ext>
            </a:extLst>
          </a:blip>
          <a:srcRect t="21860" b="21860"/>
          <a:stretch>
            <a:fillRect/>
          </a:stretch>
        </p:blipFill>
        <p:spPr/>
      </p:pic>
    </p:spTree>
    <p:extLst>
      <p:ext uri="{BB962C8B-B14F-4D97-AF65-F5344CB8AC3E}">
        <p14:creationId xmlns:p14="http://schemas.microsoft.com/office/powerpoint/2010/main" val="29229809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1A2BB5E-0C36-4BBC-9321-02C5FA56EF5C}"/>
              </a:ext>
            </a:extLst>
          </p:cNvPr>
          <p:cNvSpPr>
            <a:spLocks noGrp="1"/>
          </p:cNvSpPr>
          <p:nvPr>
            <p:ph idx="1"/>
          </p:nvPr>
        </p:nvSpPr>
        <p:spPr/>
        <p:txBody>
          <a:bodyPr/>
          <a:lstStyle/>
          <a:p>
            <a:r>
              <a:rPr lang="fi-FI" dirty="0"/>
              <a:t>Vuorotyön osalta ei muutoksia nykylainsäädäntöön</a:t>
            </a:r>
          </a:p>
          <a:p>
            <a:pPr marL="0" indent="0">
              <a:buNone/>
            </a:pPr>
            <a:endParaRPr lang="fi-FI" dirty="0"/>
          </a:p>
          <a:p>
            <a:r>
              <a:rPr lang="fi-FI" dirty="0"/>
              <a:t>Jaksotyön käyttöala laajentuu hieman</a:t>
            </a:r>
          </a:p>
          <a:p>
            <a:pPr lvl="1"/>
            <a:r>
              <a:rPr lang="fi-FI" sz="2000" dirty="0"/>
              <a:t>Voimassa olevassa laissa yksityiskohtainen luettelo töistä ja toiminnoista, joissa jaksotyö on lain mukaan sallittua. </a:t>
            </a:r>
          </a:p>
          <a:p>
            <a:pPr lvl="1"/>
            <a:r>
              <a:rPr lang="fi-FI" sz="2000" dirty="0"/>
              <a:t>Uusi säännös pyritty kirjoittamaan yleisempään muotoon vastaamaan nykyisen ja ennakoitavissa olevan tulevan työelämän tarpeita.</a:t>
            </a:r>
          </a:p>
          <a:p>
            <a:pPr lvl="1"/>
            <a:r>
              <a:rPr lang="fi-FI" sz="2000" dirty="0"/>
              <a:t>Lisäksi mahdollista järjestää työ </a:t>
            </a:r>
            <a:r>
              <a:rPr lang="fi-FI" sz="2000" dirty="0" err="1"/>
              <a:t>jaksotyöksi</a:t>
            </a:r>
            <a:r>
              <a:rPr lang="fi-FI" sz="2000" dirty="0"/>
              <a:t> välttämättömissä tukitoiminnoissa.</a:t>
            </a:r>
          </a:p>
          <a:p>
            <a:pPr lvl="1"/>
            <a:r>
              <a:rPr lang="fi-FI" sz="2000" dirty="0"/>
              <a:t>Työehtosopimuksella voidaan sopia </a:t>
            </a:r>
            <a:r>
              <a:rPr lang="fi-FI" sz="2000" dirty="0" err="1"/>
              <a:t>jaksotyön</a:t>
            </a:r>
            <a:r>
              <a:rPr lang="fi-FI" sz="2000" dirty="0"/>
              <a:t> käytöstä myös muissa kuin luettelossa mainituissa töissä</a:t>
            </a:r>
          </a:p>
          <a:p>
            <a:endParaRPr lang="fi-FI" dirty="0"/>
          </a:p>
        </p:txBody>
      </p:sp>
      <p:sp>
        <p:nvSpPr>
          <p:cNvPr id="3" name="Otsikko 2">
            <a:extLst>
              <a:ext uri="{FF2B5EF4-FFF2-40B4-BE49-F238E27FC236}">
                <a16:creationId xmlns:a16="http://schemas.microsoft.com/office/drawing/2014/main" id="{6F80FEBD-9246-4BFA-BF43-26B19DAE033F}"/>
              </a:ext>
            </a:extLst>
          </p:cNvPr>
          <p:cNvSpPr>
            <a:spLocks noGrp="1"/>
          </p:cNvSpPr>
          <p:nvPr>
            <p:ph type="title"/>
          </p:nvPr>
        </p:nvSpPr>
        <p:spPr/>
        <p:txBody>
          <a:bodyPr/>
          <a:lstStyle/>
          <a:p>
            <a:r>
              <a:rPr lang="fi-FI" dirty="0" err="1"/>
              <a:t>Työaikajoustot</a:t>
            </a:r>
            <a:r>
              <a:rPr lang="fi-FI" dirty="0"/>
              <a:t> – vuorotyö ja </a:t>
            </a:r>
            <a:r>
              <a:rPr lang="fi-FI" dirty="0" err="1"/>
              <a:t>jaksotyö</a:t>
            </a:r>
            <a:endParaRPr lang="fi-FI" dirty="0"/>
          </a:p>
        </p:txBody>
      </p:sp>
    </p:spTree>
    <p:extLst>
      <p:ext uri="{BB962C8B-B14F-4D97-AF65-F5344CB8AC3E}">
        <p14:creationId xmlns:p14="http://schemas.microsoft.com/office/powerpoint/2010/main" val="7051882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CB81A05-4104-4D3B-A12A-D1C8E23DAFD7}"/>
              </a:ext>
            </a:extLst>
          </p:cNvPr>
          <p:cNvSpPr>
            <a:spLocks noGrp="1"/>
          </p:cNvSpPr>
          <p:nvPr>
            <p:ph type="title"/>
          </p:nvPr>
        </p:nvSpPr>
        <p:spPr/>
        <p:txBody>
          <a:bodyPr/>
          <a:lstStyle/>
          <a:p>
            <a:r>
              <a:rPr lang="fi-FI" dirty="0"/>
              <a:t>Työaikajoustot – liukuva työaika</a:t>
            </a:r>
          </a:p>
        </p:txBody>
      </p:sp>
      <p:sp>
        <p:nvSpPr>
          <p:cNvPr id="3" name="Sisällön paikkamerkki 2">
            <a:extLst>
              <a:ext uri="{FF2B5EF4-FFF2-40B4-BE49-F238E27FC236}">
                <a16:creationId xmlns:a16="http://schemas.microsoft.com/office/drawing/2014/main" id="{2CDB2244-B5DB-4071-B602-3E1650F442C6}"/>
              </a:ext>
            </a:extLst>
          </p:cNvPr>
          <p:cNvSpPr>
            <a:spLocks noGrp="1"/>
          </p:cNvSpPr>
          <p:nvPr>
            <p:ph idx="1"/>
          </p:nvPr>
        </p:nvSpPr>
        <p:spPr/>
        <p:txBody>
          <a:bodyPr/>
          <a:lstStyle/>
          <a:p>
            <a:r>
              <a:rPr lang="fi-FI" dirty="0"/>
              <a:t>Liukuva työaika</a:t>
            </a:r>
          </a:p>
          <a:p>
            <a:pPr lvl="1"/>
            <a:r>
              <a:rPr lang="fi-FI" sz="2000" dirty="0"/>
              <a:t>Neljän kuukauden seuranta-aika</a:t>
            </a:r>
          </a:p>
          <a:p>
            <a:pPr lvl="1"/>
            <a:r>
              <a:rPr lang="fi-FI" sz="2000" dirty="0"/>
              <a:t>Päivittäinen liukuma pitenee kolmesta neljään tuntiin</a:t>
            </a:r>
          </a:p>
          <a:p>
            <a:pPr lvl="1"/>
            <a:r>
              <a:rPr lang="fi-FI" sz="2000" dirty="0"/>
              <a:t>Liukumia voidaan sijoittaa kokonaisuudessaan työpäivän alkuun tai kiinteän työajan päättymisen jälkeiseen aikaan tai niin, että liukumia käytetään sekä päivän aluksi että päivän päätteeksi</a:t>
            </a:r>
          </a:p>
          <a:p>
            <a:pPr lvl="1"/>
            <a:r>
              <a:rPr lang="fi-FI" sz="2000" dirty="0"/>
              <a:t>Liukuman maksimikertymä 60 tuntia (-20 tuntia)</a:t>
            </a:r>
          </a:p>
          <a:p>
            <a:pPr lvl="1"/>
            <a:r>
              <a:rPr lang="fi-FI" sz="2000" dirty="0"/>
              <a:t>Voidaan sopia myös työehtosopimuksen määräyksistä poiketen</a:t>
            </a:r>
          </a:p>
          <a:p>
            <a:pPr lvl="1"/>
            <a:r>
              <a:rPr lang="fi-FI" dirty="0"/>
              <a:t>Sopimuksessa sovittava ainakin:</a:t>
            </a:r>
          </a:p>
          <a:p>
            <a:pPr lvl="2"/>
            <a:r>
              <a:rPr lang="fi-FI" dirty="0"/>
              <a:t>yhdenjaksoisesta kiinteästä työajasta</a:t>
            </a:r>
          </a:p>
          <a:p>
            <a:pPr lvl="2"/>
            <a:r>
              <a:rPr lang="fi-FI" dirty="0"/>
              <a:t>työajan vuorokautisesta liukumarajasta ja liukuma-ajan sijoittamisesta</a:t>
            </a:r>
          </a:p>
          <a:p>
            <a:pPr lvl="2"/>
            <a:r>
              <a:rPr lang="fi-FI" dirty="0"/>
              <a:t>lepoaikojen sijoittamisesta</a:t>
            </a:r>
          </a:p>
          <a:p>
            <a:pPr lvl="2"/>
            <a:r>
              <a:rPr lang="fi-FI" dirty="0"/>
              <a:t>säännöllisen työajan ylitysten ja alitusten enimmäiskertymästä</a:t>
            </a:r>
          </a:p>
          <a:p>
            <a:pPr lvl="1"/>
            <a:endParaRPr lang="fi-FI" dirty="0"/>
          </a:p>
          <a:p>
            <a:endParaRPr lang="fi-FI" dirty="0"/>
          </a:p>
        </p:txBody>
      </p:sp>
    </p:spTree>
    <p:extLst>
      <p:ext uri="{BB962C8B-B14F-4D97-AF65-F5344CB8AC3E}">
        <p14:creationId xmlns:p14="http://schemas.microsoft.com/office/powerpoint/2010/main" val="26248482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B62BEA2-9AD2-439A-88F5-EDA0FFF44CC0}"/>
              </a:ext>
            </a:extLst>
          </p:cNvPr>
          <p:cNvSpPr>
            <a:spLocks noGrp="1"/>
          </p:cNvSpPr>
          <p:nvPr>
            <p:ph idx="1"/>
          </p:nvPr>
        </p:nvSpPr>
        <p:spPr/>
        <p:txBody>
          <a:bodyPr/>
          <a:lstStyle/>
          <a:p>
            <a:r>
              <a:rPr lang="fi-FI" dirty="0"/>
              <a:t>Uudenlainen työaikamuoto; joustavampi muoto liukuvasta työajasta</a:t>
            </a:r>
          </a:p>
          <a:p>
            <a:r>
              <a:rPr lang="fi-FI" dirty="0"/>
              <a:t>Työntekijä voi päättää vuorokautisen työajan ilman liukumarajoja (vuorokausilepo 7h) ja mahdollisesti myös päivistä, joina hän tekee työtä</a:t>
            </a:r>
          </a:p>
          <a:p>
            <a:pPr lvl="1"/>
            <a:r>
              <a:rPr lang="fi-FI" dirty="0"/>
              <a:t>Otetaan käyttöön sopimalla työntekijän kanssa; käytettävissä </a:t>
            </a:r>
            <a:r>
              <a:rPr lang="fi-FI" dirty="0" err="1"/>
              <a:t>tes:sta</a:t>
            </a:r>
            <a:r>
              <a:rPr lang="fi-FI" dirty="0"/>
              <a:t> riippumatta</a:t>
            </a:r>
          </a:p>
          <a:p>
            <a:pPr lvl="1"/>
            <a:r>
              <a:rPr lang="fi-FI" dirty="0"/>
              <a:t>Vähintään puolet työajasta oltava sellaista, jonka sijoittelusta ja työntekopaikasta työntekijä voi itsenäisesti päättää</a:t>
            </a:r>
          </a:p>
          <a:p>
            <a:pPr lvl="1"/>
            <a:r>
              <a:rPr lang="fi-FI" dirty="0"/>
              <a:t>Työn suorittamisen paikan ja ajankohtien tulisi olla pääosin työntekijän itsensä päätettävissä</a:t>
            </a:r>
          </a:p>
          <a:p>
            <a:r>
              <a:rPr lang="fi-FI" dirty="0"/>
              <a:t>Viikoittainen säännöllinen työaika saa joustotyöajassa olla keskimäärin enintään 40 tuntia neljän kuukauden ajanjakson aikana</a:t>
            </a:r>
          </a:p>
          <a:p>
            <a:pPr lvl="1"/>
            <a:r>
              <a:rPr lang="fi-FI" dirty="0"/>
              <a:t>Työajan tulee siis tasoittua enintään 40 tuntiin 4 kk:n jaksolla</a:t>
            </a:r>
          </a:p>
        </p:txBody>
      </p:sp>
      <p:sp>
        <p:nvSpPr>
          <p:cNvPr id="3" name="Otsikko 2">
            <a:extLst>
              <a:ext uri="{FF2B5EF4-FFF2-40B4-BE49-F238E27FC236}">
                <a16:creationId xmlns:a16="http://schemas.microsoft.com/office/drawing/2014/main" id="{37A6D0C3-D3E9-497E-8E24-E3079038CFC0}"/>
              </a:ext>
            </a:extLst>
          </p:cNvPr>
          <p:cNvSpPr>
            <a:spLocks noGrp="1"/>
          </p:cNvSpPr>
          <p:nvPr>
            <p:ph type="title"/>
          </p:nvPr>
        </p:nvSpPr>
        <p:spPr/>
        <p:txBody>
          <a:bodyPr/>
          <a:lstStyle/>
          <a:p>
            <a:r>
              <a:rPr lang="fi-FI" dirty="0"/>
              <a:t>Työaikajoustot - joustotyöaika</a:t>
            </a:r>
          </a:p>
        </p:txBody>
      </p:sp>
    </p:spTree>
    <p:extLst>
      <p:ext uri="{BB962C8B-B14F-4D97-AF65-F5344CB8AC3E}">
        <p14:creationId xmlns:p14="http://schemas.microsoft.com/office/powerpoint/2010/main" val="39800479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7D0B8B9-92B7-45AC-B1A4-2392D7FF3FD2}"/>
              </a:ext>
            </a:extLst>
          </p:cNvPr>
          <p:cNvSpPr>
            <a:spLocks noGrp="1"/>
          </p:cNvSpPr>
          <p:nvPr>
            <p:ph type="title"/>
          </p:nvPr>
        </p:nvSpPr>
        <p:spPr/>
        <p:txBody>
          <a:bodyPr/>
          <a:lstStyle/>
          <a:p>
            <a:r>
              <a:rPr lang="fi-FI" dirty="0"/>
              <a:t>Työaikajoustot - </a:t>
            </a:r>
            <a:r>
              <a:rPr lang="fi-FI" dirty="0" err="1"/>
              <a:t>joustotyö</a:t>
            </a:r>
            <a:endParaRPr lang="fi-FI" dirty="0"/>
          </a:p>
        </p:txBody>
      </p:sp>
      <p:sp>
        <p:nvSpPr>
          <p:cNvPr id="3" name="Sisällön paikkamerkki 2">
            <a:extLst>
              <a:ext uri="{FF2B5EF4-FFF2-40B4-BE49-F238E27FC236}">
                <a16:creationId xmlns:a16="http://schemas.microsoft.com/office/drawing/2014/main" id="{E01326AC-A30D-47BF-B4C3-019A58C6F606}"/>
              </a:ext>
            </a:extLst>
          </p:cNvPr>
          <p:cNvSpPr>
            <a:spLocks noGrp="1"/>
          </p:cNvSpPr>
          <p:nvPr>
            <p:ph idx="1"/>
          </p:nvPr>
        </p:nvSpPr>
        <p:spPr/>
        <p:txBody>
          <a:bodyPr/>
          <a:lstStyle/>
          <a:p>
            <a:r>
              <a:rPr lang="fi-FI" dirty="0"/>
              <a:t>Sopimuksessa (kirjallisesti) on sovittava:</a:t>
            </a:r>
          </a:p>
          <a:p>
            <a:pPr lvl="1"/>
            <a:r>
              <a:rPr lang="fi-FI" sz="2000" dirty="0"/>
              <a:t>1) päivistä, joille työntekijä saa sijoittaa työaikaa;</a:t>
            </a:r>
          </a:p>
          <a:p>
            <a:pPr lvl="1"/>
            <a:r>
              <a:rPr lang="fi-FI" sz="2000" dirty="0"/>
              <a:t>2) viikkolevon sijoittamisesta;</a:t>
            </a:r>
          </a:p>
          <a:p>
            <a:pPr lvl="1"/>
            <a:r>
              <a:rPr lang="fi-FI" sz="2000" dirty="0"/>
              <a:t>3) mahdollisesta kiinteästä työajasta, ei kuitenkaan sen sijoittumisesta kello 23:n ja 06:n väliselle ajalle;</a:t>
            </a:r>
          </a:p>
          <a:p>
            <a:pPr lvl="1"/>
            <a:r>
              <a:rPr lang="fi-FI" sz="2000" dirty="0"/>
              <a:t>4) sovellettavasta työajasta joustotyöaikaa koskevan sopimuksen päättymisen jälkeen.</a:t>
            </a:r>
          </a:p>
          <a:p>
            <a:pPr marL="365991" lvl="1" indent="0">
              <a:buNone/>
            </a:pPr>
            <a:endParaRPr lang="fi-FI" sz="2000" dirty="0"/>
          </a:p>
          <a:p>
            <a:r>
              <a:rPr lang="fi-FI" dirty="0"/>
              <a:t>Työntekijän on palkanmaksukausittain ilmoitettava työnantajalle tehdyt työtunnit vähintään viikon tarkkuudella sekä viikkolevon ajankohta</a:t>
            </a:r>
          </a:p>
          <a:p>
            <a:pPr lvl="1"/>
            <a:r>
              <a:rPr lang="fi-FI" dirty="0"/>
              <a:t>Tämä muodostaa työaikakirjanpidon</a:t>
            </a:r>
          </a:p>
          <a:p>
            <a:endParaRPr lang="fi-FI" dirty="0"/>
          </a:p>
        </p:txBody>
      </p:sp>
    </p:spTree>
    <p:extLst>
      <p:ext uri="{BB962C8B-B14F-4D97-AF65-F5344CB8AC3E}">
        <p14:creationId xmlns:p14="http://schemas.microsoft.com/office/powerpoint/2010/main" val="272754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9701F76C-6AF0-4406-961C-23AE21880C47}"/>
              </a:ext>
            </a:extLst>
          </p:cNvPr>
          <p:cNvSpPr>
            <a:spLocks noGrp="1"/>
          </p:cNvSpPr>
          <p:nvPr>
            <p:ph idx="1"/>
          </p:nvPr>
        </p:nvSpPr>
        <p:spPr/>
        <p:txBody>
          <a:bodyPr/>
          <a:lstStyle/>
          <a:p>
            <a:r>
              <a:rPr lang="fi-FI" sz="2200" dirty="0"/>
              <a:t>Mahdollista ottaa käyttöön lakisääteinen työaikapankki kaikilla työpaikoilla riippumatta siitä, onko työnantajaa sitovassa työehtosopimuksessa työaikapankkia koskevia määräyksiä.</a:t>
            </a:r>
          </a:p>
          <a:p>
            <a:r>
              <a:rPr lang="fi-FI" sz="2200" dirty="0"/>
              <a:t>Työ- ja vapaa-ajan yhteensovittamisjärjestelmä, jossa ansaittuja vapaita tai vapaa-ajaksi muutettuja rahamääräisiä etuuksia voidaan säästää ja yhdistää toisiinsa.</a:t>
            </a:r>
          </a:p>
          <a:p>
            <a:r>
              <a:rPr lang="fi-FI" dirty="0"/>
              <a:t>Otetaan käyttöön kollektiivisesti</a:t>
            </a:r>
          </a:p>
          <a:p>
            <a:pPr lvl="2"/>
            <a:r>
              <a:rPr lang="fi-FI" dirty="0"/>
              <a:t>Sopimusosapuolena luottamusmies, luottamusvaltuutettu tai muu työntekijöiden edustaja tai henkilöstö taikka henkilöstöryhmä yhdessä.</a:t>
            </a:r>
          </a:p>
          <a:p>
            <a:r>
              <a:rPr lang="fi-FI" dirty="0"/>
              <a:t>Sovittava kirjallisesti</a:t>
            </a:r>
          </a:p>
          <a:p>
            <a:r>
              <a:rPr lang="fi-FI" dirty="0"/>
              <a:t>Pankkiin siirtämiseen tarvitaan työntekijän kertaluonteinen tai lyhyehköksi määräajaksi antama suostumus</a:t>
            </a:r>
          </a:p>
          <a:p>
            <a:endParaRPr lang="fi-FI" b="1" dirty="0"/>
          </a:p>
        </p:txBody>
      </p:sp>
      <p:sp>
        <p:nvSpPr>
          <p:cNvPr id="3" name="Otsikko 2">
            <a:extLst>
              <a:ext uri="{FF2B5EF4-FFF2-40B4-BE49-F238E27FC236}">
                <a16:creationId xmlns:a16="http://schemas.microsoft.com/office/drawing/2014/main" id="{572B6C69-9022-4C56-9FDA-6A4BEA3DE9FD}"/>
              </a:ext>
            </a:extLst>
          </p:cNvPr>
          <p:cNvSpPr>
            <a:spLocks noGrp="1"/>
          </p:cNvSpPr>
          <p:nvPr>
            <p:ph type="title"/>
          </p:nvPr>
        </p:nvSpPr>
        <p:spPr/>
        <p:txBody>
          <a:bodyPr/>
          <a:lstStyle/>
          <a:p>
            <a:r>
              <a:rPr lang="fi-FI" dirty="0"/>
              <a:t>Työaikajoustot - Työaikapankki</a:t>
            </a:r>
          </a:p>
        </p:txBody>
      </p:sp>
    </p:spTree>
    <p:extLst>
      <p:ext uri="{BB962C8B-B14F-4D97-AF65-F5344CB8AC3E}">
        <p14:creationId xmlns:p14="http://schemas.microsoft.com/office/powerpoint/2010/main" val="41151460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E2E19A9A-787D-4166-BA8B-601166244951}"/>
              </a:ext>
            </a:extLst>
          </p:cNvPr>
          <p:cNvSpPr>
            <a:spLocks noGrp="1"/>
          </p:cNvSpPr>
          <p:nvPr>
            <p:ph idx="1"/>
          </p:nvPr>
        </p:nvSpPr>
        <p:spPr/>
        <p:txBody>
          <a:bodyPr/>
          <a:lstStyle/>
          <a:p>
            <a:r>
              <a:rPr lang="fi-FI" dirty="0"/>
              <a:t>Yötyötä on työ, jota tehdään klo 23-06 välisenä aikana</a:t>
            </a:r>
          </a:p>
          <a:p>
            <a:pPr lvl="1"/>
            <a:r>
              <a:rPr lang="fi-FI" dirty="0"/>
              <a:t>Voidaan sopia työehtosopimuksella toisin</a:t>
            </a:r>
          </a:p>
          <a:p>
            <a:pPr lvl="1"/>
            <a:endParaRPr lang="fi-FI" dirty="0"/>
          </a:p>
          <a:p>
            <a:r>
              <a:rPr lang="fi-FI" dirty="0"/>
              <a:t> Säännöllinen yötyö sallittu vain lain 8§:</a:t>
            </a:r>
            <a:r>
              <a:rPr lang="fi-FI" dirty="0" err="1"/>
              <a:t>ssä</a:t>
            </a:r>
            <a:r>
              <a:rPr lang="fi-FI" dirty="0"/>
              <a:t> listatuissa tilanteissa.</a:t>
            </a:r>
          </a:p>
          <a:p>
            <a:pPr lvl="1"/>
            <a:r>
              <a:rPr lang="fi-FI" dirty="0"/>
              <a:t>Lain rajoitukset eivät jatkossa koske enää tilapäisesti teetettävää yötyötä. </a:t>
            </a:r>
          </a:p>
        </p:txBody>
      </p:sp>
      <p:sp>
        <p:nvSpPr>
          <p:cNvPr id="3" name="Otsikko 2">
            <a:extLst>
              <a:ext uri="{FF2B5EF4-FFF2-40B4-BE49-F238E27FC236}">
                <a16:creationId xmlns:a16="http://schemas.microsoft.com/office/drawing/2014/main" id="{491D17C8-5D1C-4AE2-98C5-8B33220064B6}"/>
              </a:ext>
            </a:extLst>
          </p:cNvPr>
          <p:cNvSpPr>
            <a:spLocks noGrp="1"/>
          </p:cNvSpPr>
          <p:nvPr>
            <p:ph type="title"/>
          </p:nvPr>
        </p:nvSpPr>
        <p:spPr/>
        <p:txBody>
          <a:bodyPr/>
          <a:lstStyle/>
          <a:p>
            <a:r>
              <a:rPr lang="fi-FI" dirty="0"/>
              <a:t>Yötyö</a:t>
            </a:r>
          </a:p>
        </p:txBody>
      </p:sp>
    </p:spTree>
    <p:extLst>
      <p:ext uri="{BB962C8B-B14F-4D97-AF65-F5344CB8AC3E}">
        <p14:creationId xmlns:p14="http://schemas.microsoft.com/office/powerpoint/2010/main" val="38869424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15D0BD8-9AD8-4361-8205-C46516BCFF3F}"/>
              </a:ext>
            </a:extLst>
          </p:cNvPr>
          <p:cNvSpPr>
            <a:spLocks noGrp="1"/>
          </p:cNvSpPr>
          <p:nvPr>
            <p:ph idx="1"/>
          </p:nvPr>
        </p:nvSpPr>
        <p:spPr/>
        <p:txBody>
          <a:bodyPr/>
          <a:lstStyle/>
          <a:p>
            <a:r>
              <a:rPr lang="fi-FI" dirty="0"/>
              <a:t>Lyhennetty työaika</a:t>
            </a:r>
          </a:p>
          <a:p>
            <a:pPr lvl="1"/>
            <a:r>
              <a:rPr lang="fi-FI" dirty="0"/>
              <a:t>Työntekijä voi pyytää lyhennettyä työaikaa</a:t>
            </a:r>
          </a:p>
          <a:p>
            <a:pPr lvl="1"/>
            <a:r>
              <a:rPr lang="fi-FI" dirty="0"/>
              <a:t>Työnantajan on pyrittävä järjestämään työt siten, että työajan lyhentäminen on mahdollista</a:t>
            </a:r>
          </a:p>
          <a:p>
            <a:r>
              <a:rPr lang="fi-FI" dirty="0"/>
              <a:t>Lyhennetty työaika perustuu kuitenkin aina sopimukseen</a:t>
            </a:r>
          </a:p>
          <a:p>
            <a:r>
              <a:rPr lang="fi-FI" dirty="0"/>
              <a:t>Työnantajalla ei ole velvollisuutta eikä työntekijällä subjektiivista oikeutta työajan lyhentämiseen</a:t>
            </a:r>
          </a:p>
          <a:p>
            <a:r>
              <a:rPr lang="fi-FI" dirty="0"/>
              <a:t>Osa-aikatyöstä tehtävä määräaikainen enintään 26 viikkoa kerrallaan voimassa oleva sopimus, josta käy ilmi ainakin vuorokautisen ja viikoittaisen työajan pituus; paitsi, jos työntekijä siirtymässä varhennetulle vanhuuseläkkeelle tai osatyökyvyttömyyseläkkeelle</a:t>
            </a:r>
          </a:p>
          <a:p>
            <a:r>
              <a:rPr lang="fi-FI" dirty="0"/>
              <a:t>Jatkossa työnantajan on perusteltava mahdollinen kieltäytyminen</a:t>
            </a:r>
          </a:p>
          <a:p>
            <a:endParaRPr lang="fi-FI" dirty="0"/>
          </a:p>
        </p:txBody>
      </p:sp>
      <p:sp>
        <p:nvSpPr>
          <p:cNvPr id="3" name="Otsikko 2">
            <a:extLst>
              <a:ext uri="{FF2B5EF4-FFF2-40B4-BE49-F238E27FC236}">
                <a16:creationId xmlns:a16="http://schemas.microsoft.com/office/drawing/2014/main" id="{0527F60A-23F5-4F4E-B511-7C3D3422C2AC}"/>
              </a:ext>
            </a:extLst>
          </p:cNvPr>
          <p:cNvSpPr>
            <a:spLocks noGrp="1"/>
          </p:cNvSpPr>
          <p:nvPr>
            <p:ph type="title"/>
          </p:nvPr>
        </p:nvSpPr>
        <p:spPr/>
        <p:txBody>
          <a:bodyPr/>
          <a:lstStyle/>
          <a:p>
            <a:r>
              <a:rPr lang="fi-FI" dirty="0"/>
              <a:t>Lyhennetty työaika</a:t>
            </a:r>
          </a:p>
        </p:txBody>
      </p:sp>
    </p:spTree>
    <p:extLst>
      <p:ext uri="{BB962C8B-B14F-4D97-AF65-F5344CB8AC3E}">
        <p14:creationId xmlns:p14="http://schemas.microsoft.com/office/powerpoint/2010/main" val="23170741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6A36A636-4FC0-430E-8E03-D412081683EC}"/>
              </a:ext>
            </a:extLst>
          </p:cNvPr>
          <p:cNvSpPr>
            <a:spLocks noGrp="1"/>
          </p:cNvSpPr>
          <p:nvPr>
            <p:ph idx="1"/>
          </p:nvPr>
        </p:nvSpPr>
        <p:spPr/>
        <p:txBody>
          <a:bodyPr/>
          <a:lstStyle/>
          <a:p>
            <a:r>
              <a:rPr lang="fi-FI" dirty="0"/>
              <a:t>Lisä- ja ylityön tekeminen edellyttää myös jatkossa työnantajan aloitetta. </a:t>
            </a:r>
          </a:p>
          <a:p>
            <a:pPr lvl="1"/>
            <a:r>
              <a:rPr lang="fi-FI" dirty="0"/>
              <a:t>Jos käytössä on liukuva työaika tai </a:t>
            </a:r>
            <a:r>
              <a:rPr lang="fi-FI" dirty="0" err="1"/>
              <a:t>joustotyöaika</a:t>
            </a:r>
            <a:r>
              <a:rPr lang="fi-FI" dirty="0"/>
              <a:t>, lisä- ja ylityön tekemisestä on nimenomaisesti sovittava. </a:t>
            </a:r>
          </a:p>
          <a:p>
            <a:r>
              <a:rPr lang="fi-FI" dirty="0"/>
              <a:t>Ylityön teettäminen edellyttää, että työntekijä antaa kutakin kertaa varten erikseen siihen suostumuksensa. </a:t>
            </a:r>
          </a:p>
          <a:p>
            <a:pPr lvl="1"/>
            <a:r>
              <a:rPr lang="fi-FI" dirty="0"/>
              <a:t>Voidaan kuitenkin antaa määrätyksi lyhyehköksi ajanjaksoksi kerrallaan</a:t>
            </a:r>
          </a:p>
          <a:p>
            <a:pPr lvl="1"/>
            <a:endParaRPr lang="fi-FI" dirty="0"/>
          </a:p>
          <a:p>
            <a:r>
              <a:rPr lang="fi-FI" dirty="0"/>
              <a:t>Lisätyötä saa teettää vain, jos työntekijä antaa siihen suostumuksensa, jollei lisätyöstä ole sovittu työsopimuksessa. </a:t>
            </a:r>
          </a:p>
          <a:p>
            <a:pPr lvl="1"/>
            <a:r>
              <a:rPr lang="fi-FI" dirty="0"/>
              <a:t>Työntekijällä on kuitenkin oikeus perustellusta henkilökohtaisesta syystä kieltäytyä lisätyöstä työvuoroluetteloon merkittyinä vapaapäivinä.</a:t>
            </a:r>
          </a:p>
          <a:p>
            <a:pPr lvl="1"/>
            <a:r>
              <a:rPr lang="fi-FI" dirty="0"/>
              <a:t>Vaihtelevan työajan sopimuksia koskien erilliset säännökset </a:t>
            </a:r>
          </a:p>
        </p:txBody>
      </p:sp>
      <p:sp>
        <p:nvSpPr>
          <p:cNvPr id="3" name="Otsikko 2">
            <a:extLst>
              <a:ext uri="{FF2B5EF4-FFF2-40B4-BE49-F238E27FC236}">
                <a16:creationId xmlns:a16="http://schemas.microsoft.com/office/drawing/2014/main" id="{ACCA8213-DAE0-49A6-9AB7-C93A1C4C26A7}"/>
              </a:ext>
            </a:extLst>
          </p:cNvPr>
          <p:cNvSpPr>
            <a:spLocks noGrp="1"/>
          </p:cNvSpPr>
          <p:nvPr>
            <p:ph type="title"/>
          </p:nvPr>
        </p:nvSpPr>
        <p:spPr/>
        <p:txBody>
          <a:bodyPr/>
          <a:lstStyle/>
          <a:p>
            <a:r>
              <a:rPr lang="fi-FI" dirty="0"/>
              <a:t>Lisä- ja ylityö</a:t>
            </a:r>
          </a:p>
        </p:txBody>
      </p:sp>
    </p:spTree>
    <p:extLst>
      <p:ext uri="{BB962C8B-B14F-4D97-AF65-F5344CB8AC3E}">
        <p14:creationId xmlns:p14="http://schemas.microsoft.com/office/powerpoint/2010/main" val="1337197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FF55469-AB2D-425A-A09A-CE9E7554329C}"/>
              </a:ext>
            </a:extLst>
          </p:cNvPr>
          <p:cNvSpPr>
            <a:spLocks noGrp="1"/>
          </p:cNvSpPr>
          <p:nvPr>
            <p:ph idx="1"/>
          </p:nvPr>
        </p:nvSpPr>
        <p:spPr/>
        <p:txBody>
          <a:bodyPr/>
          <a:lstStyle/>
          <a:p>
            <a:r>
              <a:rPr lang="fi-FI" dirty="0"/>
              <a:t>Työntekijän työaika ylityö mukaan lukien ei saa ylittää keskimäärin 48 tuntia viikossa neljän kuukauden ajanjakson aikana</a:t>
            </a:r>
          </a:p>
          <a:p>
            <a:pPr lvl="1"/>
            <a:r>
              <a:rPr lang="fi-FI" dirty="0"/>
              <a:t>Uusi tapa säännellä ylitöiden enimmäismäärää</a:t>
            </a:r>
          </a:p>
          <a:p>
            <a:pPr lvl="1"/>
            <a:r>
              <a:rPr lang="fi-FI" dirty="0"/>
              <a:t>Siirtymäsäännös - vanhaa kiintiötä saa noudattaa vuoden ajan lain voimaantulosta</a:t>
            </a:r>
          </a:p>
          <a:p>
            <a:r>
              <a:rPr lang="fi-FI" dirty="0"/>
              <a:t>Korottaa ylitöiden enimmäismäärää vuositasolla (nykyään 250 t/v + 80 lisäylityötuntia)</a:t>
            </a:r>
          </a:p>
          <a:p>
            <a:r>
              <a:rPr lang="fi-FI" dirty="0"/>
              <a:t>Jakso voidaan pidentää 12 </a:t>
            </a:r>
            <a:r>
              <a:rPr lang="fi-FI" dirty="0" err="1"/>
              <a:t>kk:een</a:t>
            </a:r>
            <a:r>
              <a:rPr lang="fi-FI" dirty="0"/>
              <a:t> työehtosopimuksella</a:t>
            </a:r>
          </a:p>
          <a:p>
            <a:r>
              <a:rPr lang="fi-FI" dirty="0"/>
              <a:t>Mukaan luetaan ylityö sekä aloittamis- ja lopettamistyö (5 tuntia viikossa, voidaan sopia erilliskorvauksesta) ja hätätyö</a:t>
            </a:r>
          </a:p>
        </p:txBody>
      </p:sp>
      <p:sp>
        <p:nvSpPr>
          <p:cNvPr id="3" name="Otsikko 2">
            <a:extLst>
              <a:ext uri="{FF2B5EF4-FFF2-40B4-BE49-F238E27FC236}">
                <a16:creationId xmlns:a16="http://schemas.microsoft.com/office/drawing/2014/main" id="{0F133673-4E9D-45A8-9DCF-121F83D9B8C9}"/>
              </a:ext>
            </a:extLst>
          </p:cNvPr>
          <p:cNvSpPr>
            <a:spLocks noGrp="1"/>
          </p:cNvSpPr>
          <p:nvPr>
            <p:ph type="title"/>
          </p:nvPr>
        </p:nvSpPr>
        <p:spPr/>
        <p:txBody>
          <a:bodyPr/>
          <a:lstStyle/>
          <a:p>
            <a:r>
              <a:rPr lang="fi-FI" dirty="0"/>
              <a:t>Työajan enimmäismäärä</a:t>
            </a:r>
          </a:p>
        </p:txBody>
      </p:sp>
    </p:spTree>
    <p:extLst>
      <p:ext uri="{BB962C8B-B14F-4D97-AF65-F5344CB8AC3E}">
        <p14:creationId xmlns:p14="http://schemas.microsoft.com/office/powerpoint/2010/main" val="41341108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96BE05D-5036-40F6-A90F-32F2AE10A786}"/>
              </a:ext>
            </a:extLst>
          </p:cNvPr>
          <p:cNvSpPr>
            <a:spLocks noGrp="1"/>
          </p:cNvSpPr>
          <p:nvPr>
            <p:ph idx="1"/>
          </p:nvPr>
        </p:nvSpPr>
        <p:spPr/>
        <p:txBody>
          <a:bodyPr/>
          <a:lstStyle/>
          <a:p>
            <a:r>
              <a:rPr lang="fi-FI" dirty="0"/>
              <a:t>Vuorokausilepoa koskevat säännökset tiukentuvat</a:t>
            </a:r>
          </a:p>
          <a:p>
            <a:pPr lvl="1"/>
            <a:r>
              <a:rPr lang="fi-FI" dirty="0"/>
              <a:t>Pääsääntö ennallaan: jokaisen työvuoron alkamista seuraavan 24 tunnin aikana vähintään 11 tunnin keskeytymätön lepoaika</a:t>
            </a:r>
          </a:p>
          <a:p>
            <a:pPr lvl="1"/>
            <a:r>
              <a:rPr lang="fi-FI" dirty="0"/>
              <a:t>Uutta: myös jaksotyössä vuorokausilepo annettava lähtökohtaisesti pääsäännön mukaisena, lyhentäminen mahdollista 9 tuntiin mahdollista, mutta ei saisi olla säännönmukaista</a:t>
            </a:r>
          </a:p>
          <a:p>
            <a:r>
              <a:rPr lang="fi-FI" dirty="0"/>
              <a:t>Varallaolo voidaan edelleen sijoittaa vuorokausilevon kanssa päällekkäin</a:t>
            </a:r>
          </a:p>
          <a:p>
            <a:pPr lvl="1"/>
            <a:r>
              <a:rPr lang="fi-FI" dirty="0"/>
              <a:t>Jos vuorokausilepo keskeytyy työkutsun vuoksi, annettava </a:t>
            </a:r>
            <a:r>
              <a:rPr lang="fi-FI" dirty="0" err="1"/>
              <a:t>HE:n</a:t>
            </a:r>
            <a:r>
              <a:rPr lang="fi-FI" dirty="0"/>
              <a:t> (mutta ei §:n) mukaan korvaava lepoaika (nykyään ei)</a:t>
            </a:r>
          </a:p>
          <a:p>
            <a:pPr lvl="1"/>
            <a:r>
              <a:rPr lang="fi-FI" dirty="0"/>
              <a:t>Korvaava lepoaika ei voi enää sijoittua päällekkäin varallaolon kanssa</a:t>
            </a:r>
          </a:p>
        </p:txBody>
      </p:sp>
      <p:sp>
        <p:nvSpPr>
          <p:cNvPr id="3" name="Otsikko 2">
            <a:extLst>
              <a:ext uri="{FF2B5EF4-FFF2-40B4-BE49-F238E27FC236}">
                <a16:creationId xmlns:a16="http://schemas.microsoft.com/office/drawing/2014/main" id="{36EFEBF9-32EE-4709-A7B7-43A0DD54EF93}"/>
              </a:ext>
            </a:extLst>
          </p:cNvPr>
          <p:cNvSpPr>
            <a:spLocks noGrp="1"/>
          </p:cNvSpPr>
          <p:nvPr>
            <p:ph type="title"/>
          </p:nvPr>
        </p:nvSpPr>
        <p:spPr/>
        <p:txBody>
          <a:bodyPr/>
          <a:lstStyle/>
          <a:p>
            <a:r>
              <a:rPr lang="fi-FI" dirty="0"/>
              <a:t>Vuorokautinen lepoaika</a:t>
            </a:r>
          </a:p>
        </p:txBody>
      </p:sp>
    </p:spTree>
    <p:extLst>
      <p:ext uri="{BB962C8B-B14F-4D97-AF65-F5344CB8AC3E}">
        <p14:creationId xmlns:p14="http://schemas.microsoft.com/office/powerpoint/2010/main" val="23434576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Esityksen sisältö</a:t>
            </a:r>
          </a:p>
        </p:txBody>
      </p:sp>
      <p:sp>
        <p:nvSpPr>
          <p:cNvPr id="3" name="Sisällön paikkamerkki 2"/>
          <p:cNvSpPr>
            <a:spLocks noGrp="1"/>
          </p:cNvSpPr>
          <p:nvPr>
            <p:ph idx="1"/>
          </p:nvPr>
        </p:nvSpPr>
        <p:spPr/>
        <p:txBody>
          <a:bodyPr/>
          <a:lstStyle/>
          <a:p>
            <a:r>
              <a:rPr lang="fi-FI" b="1" dirty="0"/>
              <a:t>Työaikalain uudistus – mihin työantajan on syytä kiinnittää huomiota?</a:t>
            </a:r>
          </a:p>
          <a:p>
            <a:pPr lvl="1"/>
            <a:r>
              <a:rPr lang="fi-FI" dirty="0"/>
              <a:t>Lain soveltamisala</a:t>
            </a:r>
          </a:p>
          <a:p>
            <a:pPr lvl="1"/>
            <a:r>
              <a:rPr lang="fi-FI" dirty="0"/>
              <a:t>Työajaksi luettava aika ja varallaolo</a:t>
            </a:r>
          </a:p>
          <a:p>
            <a:pPr lvl="1"/>
            <a:r>
              <a:rPr lang="fi-FI" dirty="0"/>
              <a:t>Työaikajoustot (liukuva työaika, joustotyö, jaksotyö, työaikapankki)</a:t>
            </a:r>
          </a:p>
          <a:p>
            <a:pPr lvl="1"/>
            <a:r>
              <a:rPr lang="fi-FI" dirty="0"/>
              <a:t>Lisä- ja ylityö sekä työajan enimmäismäärä</a:t>
            </a:r>
          </a:p>
          <a:p>
            <a:pPr lvl="1"/>
            <a:r>
              <a:rPr lang="fi-FI" dirty="0"/>
              <a:t>Työaika-asiakirjat</a:t>
            </a:r>
          </a:p>
          <a:p>
            <a:pPr marL="0" indent="0">
              <a:buNone/>
            </a:pPr>
            <a:endParaRPr lang="fi-FI" dirty="0"/>
          </a:p>
          <a:p>
            <a:endParaRPr lang="fi-FI" dirty="0"/>
          </a:p>
        </p:txBody>
      </p:sp>
      <p:pic>
        <p:nvPicPr>
          <p:cNvPr id="4" name="Picture 2" descr="C:\Users\htapala\AppData\Local\Microsoft\Windows\Temporary Internet Files\Content.IE5\05TOJJ1H\MC900441930[1].wmf">
            <a:extLst>
              <a:ext uri="{FF2B5EF4-FFF2-40B4-BE49-F238E27FC236}">
                <a16:creationId xmlns:a16="http://schemas.microsoft.com/office/drawing/2014/main" id="{D9B50D31-FB3B-42B9-B186-774744925C0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12797" y="2441008"/>
            <a:ext cx="1483519" cy="1431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63636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611C1AD-333D-4C5D-8942-ACDBD6A50535}"/>
              </a:ext>
            </a:extLst>
          </p:cNvPr>
          <p:cNvSpPr>
            <a:spLocks noGrp="1"/>
          </p:cNvSpPr>
          <p:nvPr>
            <p:ph idx="1"/>
          </p:nvPr>
        </p:nvSpPr>
        <p:spPr/>
        <p:txBody>
          <a:bodyPr/>
          <a:lstStyle/>
          <a:p>
            <a:r>
              <a:rPr lang="fi-FI" dirty="0"/>
              <a:t>Vastaa voimassa olevan lain työajan tasoittumisjärjestelmää</a:t>
            </a:r>
          </a:p>
          <a:p>
            <a:r>
              <a:rPr lang="fi-FI" dirty="0"/>
              <a:t>Tasoittumissuunnitelma on laadittava ajaksi, jonka kuluessa säännöllinen työaika tasoittuu säädettyyn tai sovittuun keskimäärään.</a:t>
            </a:r>
          </a:p>
          <a:p>
            <a:pPr lvl="1"/>
            <a:r>
              <a:rPr lang="fi-FI" dirty="0"/>
              <a:t>Suunnitelmasta on ilmettävä vähintään kunkin viikon säännöllinen työaika.</a:t>
            </a:r>
          </a:p>
          <a:p>
            <a:pPr lvl="1"/>
            <a:r>
              <a:rPr lang="fi-FI" dirty="0"/>
              <a:t>Henkilöstölle varattava tilaisuus tulla kuulluksi suunnitelmaa laadittaessa</a:t>
            </a:r>
          </a:p>
          <a:p>
            <a:pPr lvl="1"/>
            <a:r>
              <a:rPr lang="fi-FI" dirty="0"/>
              <a:t>Työnantajan ilmoitettava työajan tasoittumissuunnitelman muutoksesta työntekijälle hyvissä ajoin.</a:t>
            </a:r>
          </a:p>
          <a:p>
            <a:pPr lvl="1"/>
            <a:r>
              <a:rPr lang="fi-FI" dirty="0"/>
              <a:t>Ei sovelleta käytettäessä liukuvaa työaikaa / </a:t>
            </a:r>
            <a:r>
              <a:rPr lang="fi-FI" dirty="0" err="1"/>
              <a:t>joustotyötä</a:t>
            </a:r>
            <a:endParaRPr lang="fi-FI" dirty="0"/>
          </a:p>
        </p:txBody>
      </p:sp>
      <p:sp>
        <p:nvSpPr>
          <p:cNvPr id="3" name="Otsikko 2">
            <a:extLst>
              <a:ext uri="{FF2B5EF4-FFF2-40B4-BE49-F238E27FC236}">
                <a16:creationId xmlns:a16="http://schemas.microsoft.com/office/drawing/2014/main" id="{2744825B-0964-413E-B3DD-4375313F4943}"/>
              </a:ext>
            </a:extLst>
          </p:cNvPr>
          <p:cNvSpPr>
            <a:spLocks noGrp="1"/>
          </p:cNvSpPr>
          <p:nvPr>
            <p:ph type="title"/>
          </p:nvPr>
        </p:nvSpPr>
        <p:spPr/>
        <p:txBody>
          <a:bodyPr/>
          <a:lstStyle/>
          <a:p>
            <a:r>
              <a:rPr lang="fi-FI" dirty="0"/>
              <a:t>Työaika-asiakirjat – työajan tasoittumissuunnitelma</a:t>
            </a:r>
          </a:p>
        </p:txBody>
      </p:sp>
    </p:spTree>
    <p:extLst>
      <p:ext uri="{BB962C8B-B14F-4D97-AF65-F5344CB8AC3E}">
        <p14:creationId xmlns:p14="http://schemas.microsoft.com/office/powerpoint/2010/main" val="5284195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E79670F-0121-4ADB-A6CF-0D4C637AC62D}"/>
              </a:ext>
            </a:extLst>
          </p:cNvPr>
          <p:cNvSpPr>
            <a:spLocks noGrp="1"/>
          </p:cNvSpPr>
          <p:nvPr>
            <p:ph idx="1"/>
          </p:nvPr>
        </p:nvSpPr>
        <p:spPr/>
        <p:txBody>
          <a:bodyPr/>
          <a:lstStyle/>
          <a:p>
            <a:r>
              <a:rPr lang="fi-FI" dirty="0" err="1"/>
              <a:t>Työvuoroluettelo</a:t>
            </a:r>
            <a:r>
              <a:rPr lang="fi-FI" dirty="0"/>
              <a:t> on laadittava samaksi ajanjaksoksi kuin työajan tasoittumissuunnitelma, jollei se </a:t>
            </a:r>
            <a:r>
              <a:rPr lang="fi-FI" dirty="0" err="1"/>
              <a:t>tasoittumisjakson</a:t>
            </a:r>
            <a:r>
              <a:rPr lang="fi-FI" dirty="0"/>
              <a:t> pituuden tai suoritettavan työn epäsäännöllisyyden vuoksi ole erittäin vaikeaa. </a:t>
            </a:r>
          </a:p>
          <a:p>
            <a:pPr lvl="1"/>
            <a:r>
              <a:rPr lang="fi-FI" dirty="0" err="1"/>
              <a:t>Työvuoroluettelo</a:t>
            </a:r>
            <a:r>
              <a:rPr lang="fi-FI" dirty="0"/>
              <a:t> on laadittava niin pitkälle ajanjaksolle kuin mahdollista, kuitenkin vähintään viikoksi</a:t>
            </a:r>
          </a:p>
          <a:p>
            <a:r>
              <a:rPr lang="fi-FI" dirty="0" err="1"/>
              <a:t>Työvuoroluettelo</a:t>
            </a:r>
            <a:r>
              <a:rPr lang="fi-FI" dirty="0"/>
              <a:t> on saatettava kirjallisesti työntekijöiden tietoon hyvissä ajoin, viimeistään viikkoa ennen siinä tarkoitetun ajanjakson alkamista. Tämän jälkeen </a:t>
            </a:r>
            <a:r>
              <a:rPr lang="fi-FI" dirty="0" err="1"/>
              <a:t>työvuoroluetteloa</a:t>
            </a:r>
            <a:r>
              <a:rPr lang="fi-FI" dirty="0"/>
              <a:t> saa muuttaa vain, jos työntekijä siihen suostuu, tai töiden järjestelyihin liittyvästä painavasta syystä. </a:t>
            </a:r>
          </a:p>
          <a:p>
            <a:pPr lvl="1"/>
            <a:endParaRPr lang="fi-FI" dirty="0"/>
          </a:p>
          <a:p>
            <a:r>
              <a:rPr lang="fi-FI" dirty="0"/>
              <a:t>Liukuvaa työaikaa tai </a:t>
            </a:r>
            <a:r>
              <a:rPr lang="fi-FI" dirty="0" err="1"/>
              <a:t>joustotyöaikaa</a:t>
            </a:r>
            <a:r>
              <a:rPr lang="fi-FI" dirty="0"/>
              <a:t> koskeva sopimus korvaa </a:t>
            </a:r>
            <a:r>
              <a:rPr lang="fi-FI" dirty="0" err="1"/>
              <a:t>työvuoroluettelon</a:t>
            </a:r>
            <a:endParaRPr lang="fi-FI" dirty="0"/>
          </a:p>
        </p:txBody>
      </p:sp>
      <p:sp>
        <p:nvSpPr>
          <p:cNvPr id="3" name="Otsikko 2">
            <a:extLst>
              <a:ext uri="{FF2B5EF4-FFF2-40B4-BE49-F238E27FC236}">
                <a16:creationId xmlns:a16="http://schemas.microsoft.com/office/drawing/2014/main" id="{8B99CA0D-2A0D-4AE8-A12C-63C6DF4252C0}"/>
              </a:ext>
            </a:extLst>
          </p:cNvPr>
          <p:cNvSpPr>
            <a:spLocks noGrp="1"/>
          </p:cNvSpPr>
          <p:nvPr>
            <p:ph type="title"/>
          </p:nvPr>
        </p:nvSpPr>
        <p:spPr/>
        <p:txBody>
          <a:bodyPr/>
          <a:lstStyle/>
          <a:p>
            <a:r>
              <a:rPr lang="fi-FI" dirty="0"/>
              <a:t>Työaika-asiakirjat - </a:t>
            </a:r>
            <a:r>
              <a:rPr lang="fi-FI" dirty="0" err="1"/>
              <a:t>työvuoroluettelo</a:t>
            </a:r>
            <a:endParaRPr lang="fi-FI" dirty="0"/>
          </a:p>
        </p:txBody>
      </p:sp>
    </p:spTree>
    <p:extLst>
      <p:ext uri="{BB962C8B-B14F-4D97-AF65-F5344CB8AC3E}">
        <p14:creationId xmlns:p14="http://schemas.microsoft.com/office/powerpoint/2010/main" val="33050494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CEC534E5-024B-4118-B957-F4AB8B0F8906}"/>
              </a:ext>
            </a:extLst>
          </p:cNvPr>
          <p:cNvSpPr>
            <a:spLocks noGrp="1"/>
          </p:cNvSpPr>
          <p:nvPr>
            <p:ph idx="1"/>
          </p:nvPr>
        </p:nvSpPr>
        <p:spPr/>
        <p:txBody>
          <a:bodyPr/>
          <a:lstStyle/>
          <a:p>
            <a:r>
              <a:rPr lang="fi-FI" dirty="0"/>
              <a:t>Työnantajan on kirjattava tehdyt työtunnit ja niistä suoritetut korvaukset työntekijöittäin (kuten nykyisin)</a:t>
            </a:r>
          </a:p>
          <a:p>
            <a:endParaRPr lang="fi-FI" dirty="0"/>
          </a:p>
          <a:p>
            <a:r>
              <a:rPr lang="fi-FI" dirty="0"/>
              <a:t>Poikkeuksena uuden lain mukainen </a:t>
            </a:r>
            <a:r>
              <a:rPr lang="fi-FI" dirty="0" err="1"/>
              <a:t>joustotyö</a:t>
            </a:r>
            <a:endParaRPr lang="fi-FI" dirty="0"/>
          </a:p>
          <a:p>
            <a:pPr lvl="1">
              <a:buFont typeface="Wingdings" panose="05000000000000000000" pitchFamily="2" charset="2"/>
              <a:buChar char="Ø"/>
            </a:pPr>
            <a:r>
              <a:rPr lang="fi-FI" dirty="0"/>
              <a:t>”Työntekijän on palkanmaksukausittain toimitettava työnantajalle luettelo säännöllisen työaikana tekemistään tunneista siten, että siitä ilmenevät viikoittainen työaika ja viikkolepo. Työnantaja velvollinen kirjaamaan vain nämä työntekijän ilmoittamat tiedot työaikakirjanpitoon”</a:t>
            </a:r>
          </a:p>
        </p:txBody>
      </p:sp>
      <p:sp>
        <p:nvSpPr>
          <p:cNvPr id="3" name="Otsikko 2">
            <a:extLst>
              <a:ext uri="{FF2B5EF4-FFF2-40B4-BE49-F238E27FC236}">
                <a16:creationId xmlns:a16="http://schemas.microsoft.com/office/drawing/2014/main" id="{DEE58613-21D9-4457-AC71-70F5E281800D}"/>
              </a:ext>
            </a:extLst>
          </p:cNvPr>
          <p:cNvSpPr>
            <a:spLocks noGrp="1"/>
          </p:cNvSpPr>
          <p:nvPr>
            <p:ph type="title"/>
          </p:nvPr>
        </p:nvSpPr>
        <p:spPr/>
        <p:txBody>
          <a:bodyPr/>
          <a:lstStyle/>
          <a:p>
            <a:r>
              <a:rPr lang="fi-FI" dirty="0"/>
              <a:t>Työaika-asiakirjat - työaikakirjanpito</a:t>
            </a:r>
          </a:p>
        </p:txBody>
      </p:sp>
    </p:spTree>
    <p:extLst>
      <p:ext uri="{BB962C8B-B14F-4D97-AF65-F5344CB8AC3E}">
        <p14:creationId xmlns:p14="http://schemas.microsoft.com/office/powerpoint/2010/main" val="15227928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D2E8D23-D258-41E2-B2FA-5F0B614F715D}"/>
              </a:ext>
            </a:extLst>
          </p:cNvPr>
          <p:cNvSpPr>
            <a:spLocks noGrp="1"/>
          </p:cNvSpPr>
          <p:nvPr>
            <p:ph type="title"/>
          </p:nvPr>
        </p:nvSpPr>
        <p:spPr/>
        <p:txBody>
          <a:bodyPr/>
          <a:lstStyle/>
          <a:p>
            <a:r>
              <a:rPr lang="fi-FI" dirty="0"/>
              <a:t>Toisin sopimisen mahdollisuudet	</a:t>
            </a:r>
          </a:p>
        </p:txBody>
      </p:sp>
      <p:sp>
        <p:nvSpPr>
          <p:cNvPr id="3" name="Sisällön paikkamerkki 2">
            <a:extLst>
              <a:ext uri="{FF2B5EF4-FFF2-40B4-BE49-F238E27FC236}">
                <a16:creationId xmlns:a16="http://schemas.microsoft.com/office/drawing/2014/main" id="{2527684E-0B5D-4FF0-8297-B71063B5B6EF}"/>
              </a:ext>
            </a:extLst>
          </p:cNvPr>
          <p:cNvSpPr>
            <a:spLocks noGrp="1"/>
          </p:cNvSpPr>
          <p:nvPr>
            <p:ph idx="1"/>
          </p:nvPr>
        </p:nvSpPr>
        <p:spPr/>
        <p:txBody>
          <a:bodyPr/>
          <a:lstStyle/>
          <a:p>
            <a:r>
              <a:rPr lang="fi-FI" dirty="0"/>
              <a:t>Työaikalain säännöksistä voidaan laajasti poiketa toisin työehtosopimuksella</a:t>
            </a:r>
          </a:p>
          <a:p>
            <a:pPr lvl="1"/>
            <a:r>
              <a:rPr lang="fi-FI" dirty="0"/>
              <a:t>Kaikki joustot eivät järjestäytymättömien yritysten käytössä</a:t>
            </a:r>
          </a:p>
          <a:p>
            <a:pPr lvl="1"/>
            <a:r>
              <a:rPr lang="fi-FI" dirty="0"/>
              <a:t>Yleissitovaa työehtosopimusta noudattavan yrityksen sopimismahdollisuuksiin ei uudistuksessa tehty juurikaan muutoksia</a:t>
            </a:r>
          </a:p>
          <a:p>
            <a:pPr lvl="1"/>
            <a:endParaRPr lang="fi-FI" dirty="0"/>
          </a:p>
          <a:p>
            <a:r>
              <a:rPr lang="fi-FI" dirty="0"/>
              <a:t>Säännöllisen työajan järjestelyistä sopiminen myös järjestäytymättömän yrityksen käytössä</a:t>
            </a:r>
          </a:p>
          <a:p>
            <a:r>
              <a:rPr lang="fi-FI" dirty="0"/>
              <a:t>Liukuvan työajan järjestelyt, työaikapankki sekä joustotyö kaikkien yritysten käytössä</a:t>
            </a:r>
          </a:p>
          <a:p>
            <a:pPr marL="0" indent="0">
              <a:buNone/>
            </a:pPr>
            <a:endParaRPr lang="fi-FI" dirty="0"/>
          </a:p>
          <a:p>
            <a:pPr lvl="1"/>
            <a:endParaRPr lang="fi-FI" dirty="0"/>
          </a:p>
        </p:txBody>
      </p:sp>
    </p:spTree>
    <p:extLst>
      <p:ext uri="{BB962C8B-B14F-4D97-AF65-F5344CB8AC3E}">
        <p14:creationId xmlns:p14="http://schemas.microsoft.com/office/powerpoint/2010/main" val="19381254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12136312-5EF7-44D0-BFD9-D11EDB3B0CE9}"/>
              </a:ext>
            </a:extLst>
          </p:cNvPr>
          <p:cNvSpPr>
            <a:spLocks noGrp="1"/>
          </p:cNvSpPr>
          <p:nvPr>
            <p:ph idx="1"/>
          </p:nvPr>
        </p:nvSpPr>
        <p:spPr/>
        <p:txBody>
          <a:bodyPr/>
          <a:lstStyle/>
          <a:p>
            <a:r>
              <a:rPr lang="fi-FI" dirty="0"/>
              <a:t>Kanne työaikaa koskevien saatavien osalta nostettava työsuhteen kestäessä 2 vuoden kuluessa sen kalenterivuoden päättymisestä, jonka aikana oikeus korvaukseen on syntynyt. </a:t>
            </a:r>
          </a:p>
          <a:p>
            <a:r>
              <a:rPr lang="fi-FI" dirty="0"/>
              <a:t>Työsuhteen päätyttyä kanne on pantava vireille kahden vuoden kuluessa siitä, kun työsuhde on päättynyt, tai saatava raukeaa. </a:t>
            </a:r>
          </a:p>
          <a:p>
            <a:endParaRPr lang="fi-FI" dirty="0"/>
          </a:p>
          <a:p>
            <a:r>
              <a:rPr lang="fi-FI" dirty="0"/>
              <a:t>Koskee lähtökohtaisesti kaikkia työaikasaatavia, perustuvatpa ne lakiin tai työehtosopimuksessa sovittuihin työaikasaataviin (KKO 2018:10)</a:t>
            </a:r>
          </a:p>
          <a:p>
            <a:pPr lvl="1"/>
            <a:r>
              <a:rPr lang="fi-FI" dirty="0"/>
              <a:t>Vs. Työtuomioistuin (TT 2019:30), jonka mukaan </a:t>
            </a:r>
            <a:r>
              <a:rPr lang="fi-FI" dirty="0" err="1"/>
              <a:t>tes</a:t>
            </a:r>
            <a:r>
              <a:rPr lang="fi-FI" dirty="0"/>
              <a:t>-perusteisiin saataviin sovelletaan aina TSL:n kanneaikaa.</a:t>
            </a:r>
          </a:p>
        </p:txBody>
      </p:sp>
      <p:sp>
        <p:nvSpPr>
          <p:cNvPr id="3" name="Otsikko 2">
            <a:extLst>
              <a:ext uri="{FF2B5EF4-FFF2-40B4-BE49-F238E27FC236}">
                <a16:creationId xmlns:a16="http://schemas.microsoft.com/office/drawing/2014/main" id="{6F364F57-9CD2-4367-A009-5D4E7AA587B1}"/>
              </a:ext>
            </a:extLst>
          </p:cNvPr>
          <p:cNvSpPr>
            <a:spLocks noGrp="1"/>
          </p:cNvSpPr>
          <p:nvPr>
            <p:ph type="title"/>
          </p:nvPr>
        </p:nvSpPr>
        <p:spPr/>
        <p:txBody>
          <a:bodyPr/>
          <a:lstStyle/>
          <a:p>
            <a:r>
              <a:rPr lang="fi-FI" dirty="0"/>
              <a:t>Kanneaika</a:t>
            </a:r>
          </a:p>
        </p:txBody>
      </p:sp>
    </p:spTree>
    <p:extLst>
      <p:ext uri="{BB962C8B-B14F-4D97-AF65-F5344CB8AC3E}">
        <p14:creationId xmlns:p14="http://schemas.microsoft.com/office/powerpoint/2010/main" val="8135311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Kuvan paikkamerkki 5"/>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Otsikko 2"/>
          <p:cNvSpPr>
            <a:spLocks noGrp="1"/>
          </p:cNvSpPr>
          <p:nvPr>
            <p:ph type="ctrTitle"/>
          </p:nvPr>
        </p:nvSpPr>
        <p:spPr>
          <a:xfrm>
            <a:off x="552000" y="3438144"/>
            <a:ext cx="10992000" cy="1720010"/>
          </a:xfrm>
        </p:spPr>
        <p:txBody>
          <a:bodyPr/>
          <a:lstStyle/>
          <a:p>
            <a:br>
              <a:rPr lang="fi-FI" sz="4800" dirty="0"/>
            </a:br>
            <a:br>
              <a:rPr lang="fi-FI" sz="4800" dirty="0"/>
            </a:br>
            <a:br>
              <a:rPr lang="fi-FI" sz="4800" dirty="0"/>
            </a:br>
            <a:br>
              <a:rPr lang="fi-FI" sz="4800" dirty="0"/>
            </a:br>
            <a:br>
              <a:rPr lang="fi-FI" sz="4800" dirty="0"/>
            </a:br>
            <a:br>
              <a:rPr lang="fi-FI" sz="4800" dirty="0"/>
            </a:br>
            <a:br>
              <a:rPr lang="fi-FI" sz="4800" dirty="0"/>
            </a:br>
            <a:r>
              <a:rPr lang="fi-FI" sz="4800" dirty="0"/>
              <a:t>Kiitos!</a:t>
            </a:r>
            <a:br>
              <a:rPr lang="fi-FI" sz="4800" dirty="0"/>
            </a:br>
            <a:r>
              <a:rPr lang="fi-FI" sz="3200" b="0" dirty="0" err="1">
                <a:hlinkClick r:id="rId4"/>
              </a:rPr>
              <a:t>atte.rytkonen@yrittajat.fi</a:t>
            </a:r>
            <a:br>
              <a:rPr lang="fi-FI" sz="3200" b="0" dirty="0"/>
            </a:br>
            <a:r>
              <a:rPr lang="fi-FI" sz="3200" b="0" dirty="0" err="1"/>
              <a:t>twitter</a:t>
            </a:r>
            <a:r>
              <a:rPr lang="fi-FI" sz="3200" b="0" dirty="0"/>
              <a:t>: @</a:t>
            </a:r>
            <a:r>
              <a:rPr lang="fi-FI" sz="3200" b="0" dirty="0" err="1"/>
              <a:t>a_rytkonen</a:t>
            </a:r>
            <a:endParaRPr lang="fi-FI" sz="3200" b="0" dirty="0"/>
          </a:p>
        </p:txBody>
      </p:sp>
      <p:sp>
        <p:nvSpPr>
          <p:cNvPr id="4" name="Alaotsikko 3"/>
          <p:cNvSpPr>
            <a:spLocks noGrp="1"/>
          </p:cNvSpPr>
          <p:nvPr>
            <p:ph type="subTitle" idx="1"/>
          </p:nvPr>
        </p:nvSpPr>
        <p:spPr>
          <a:xfrm>
            <a:off x="552000" y="5404338"/>
            <a:ext cx="10992000" cy="718034"/>
          </a:xfrm>
        </p:spPr>
        <p:txBody>
          <a:bodyPr/>
          <a:lstStyle/>
          <a:p>
            <a:endParaRPr lang="fi-FI" dirty="0"/>
          </a:p>
        </p:txBody>
      </p:sp>
      <p:sp>
        <p:nvSpPr>
          <p:cNvPr id="5" name="Dian numeron paikkamerkki 4"/>
          <p:cNvSpPr>
            <a:spLocks noGrp="1"/>
          </p:cNvSpPr>
          <p:nvPr>
            <p:ph type="sldNum" sz="quarter" idx="12"/>
          </p:nvPr>
        </p:nvSpPr>
        <p:spPr/>
        <p:txBody>
          <a:bodyPr/>
          <a:lstStyle/>
          <a:p>
            <a:fld id="{DA6950FC-F01D-432E-92A0-E4475BC39D8F}" type="slidenum">
              <a:rPr lang="fi-FI" smtClean="0"/>
              <a:t>25</a:t>
            </a:fld>
            <a:endParaRPr lang="fi-FI"/>
          </a:p>
        </p:txBody>
      </p:sp>
    </p:spTree>
    <p:extLst>
      <p:ext uri="{BB962C8B-B14F-4D97-AF65-F5344CB8AC3E}">
        <p14:creationId xmlns:p14="http://schemas.microsoft.com/office/powerpoint/2010/main" val="23147932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23735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FF324080-1DC8-4E96-8B37-A6D90AF61CB1}"/>
              </a:ext>
            </a:extLst>
          </p:cNvPr>
          <p:cNvSpPr>
            <a:spLocks noGrp="1"/>
          </p:cNvSpPr>
          <p:nvPr>
            <p:ph sz="half" idx="1"/>
          </p:nvPr>
        </p:nvSpPr>
        <p:spPr/>
        <p:txBody>
          <a:bodyPr/>
          <a:lstStyle/>
          <a:p>
            <a:r>
              <a:rPr lang="fi-FI" sz="2000" dirty="0"/>
              <a:t>Hallitusohjelma (2015):</a:t>
            </a:r>
          </a:p>
          <a:p>
            <a:pPr lvl="1"/>
            <a:r>
              <a:rPr lang="fi-FI" sz="1800" dirty="0"/>
              <a:t>”Toteutetaan työaikalain ja vuosilomalain kokonaisuudistukset”</a:t>
            </a:r>
          </a:p>
          <a:p>
            <a:r>
              <a:rPr lang="fi-FI" sz="2000" dirty="0"/>
              <a:t>Kolmikantainen työryhmä asetettiin 28.6.2016</a:t>
            </a:r>
          </a:p>
          <a:p>
            <a:r>
              <a:rPr lang="fi-FI" sz="2000" dirty="0"/>
              <a:t>Työryhmän mietintö valmistui 30.6.2017</a:t>
            </a:r>
          </a:p>
          <a:p>
            <a:r>
              <a:rPr lang="fi-FI" sz="2000" dirty="0"/>
              <a:t>Lausuntokierros päättyi 1.9.2017</a:t>
            </a:r>
          </a:p>
          <a:p>
            <a:r>
              <a:rPr lang="fi-FI" sz="2000" dirty="0"/>
              <a:t>Jatkovalmistelu virkatyönä </a:t>
            </a:r>
            <a:r>
              <a:rPr lang="fi-FI" sz="2000" dirty="0" err="1"/>
              <a:t>TEM:ssä</a:t>
            </a:r>
            <a:r>
              <a:rPr lang="fi-FI" sz="2000" dirty="0"/>
              <a:t> (2017-2018)</a:t>
            </a:r>
          </a:p>
          <a:p>
            <a:r>
              <a:rPr lang="fi-FI" sz="2000" dirty="0"/>
              <a:t>Hallituksen esitys annettiin 9/2018</a:t>
            </a:r>
          </a:p>
          <a:p>
            <a:r>
              <a:rPr lang="fi-FI" sz="2000" dirty="0"/>
              <a:t>Eduskunta hyväksyi muutokset 3/2019</a:t>
            </a:r>
          </a:p>
          <a:p>
            <a:r>
              <a:rPr lang="fi-FI" sz="2000" dirty="0"/>
              <a:t>Muutokset voimaan 1.1.2020</a:t>
            </a:r>
          </a:p>
          <a:p>
            <a:endParaRPr lang="fi-FI" dirty="0"/>
          </a:p>
        </p:txBody>
      </p:sp>
      <p:pic>
        <p:nvPicPr>
          <p:cNvPr id="6" name="Sisällön paikkamerkki 5">
            <a:extLst>
              <a:ext uri="{FF2B5EF4-FFF2-40B4-BE49-F238E27FC236}">
                <a16:creationId xmlns:a16="http://schemas.microsoft.com/office/drawing/2014/main" id="{6E45C7E8-B98C-4886-AFEA-BEC2B3CEC257}"/>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151563" y="1847057"/>
            <a:ext cx="5510212" cy="3673474"/>
          </a:xfrm>
        </p:spPr>
      </p:pic>
      <p:sp>
        <p:nvSpPr>
          <p:cNvPr id="4" name="Otsikko 3">
            <a:extLst>
              <a:ext uri="{FF2B5EF4-FFF2-40B4-BE49-F238E27FC236}">
                <a16:creationId xmlns:a16="http://schemas.microsoft.com/office/drawing/2014/main" id="{C3B4FAFF-4BA3-4F73-8F94-86065E71FD09}"/>
              </a:ext>
            </a:extLst>
          </p:cNvPr>
          <p:cNvSpPr>
            <a:spLocks noGrp="1"/>
          </p:cNvSpPr>
          <p:nvPr>
            <p:ph type="title"/>
          </p:nvPr>
        </p:nvSpPr>
        <p:spPr/>
        <p:txBody>
          <a:bodyPr/>
          <a:lstStyle/>
          <a:p>
            <a:r>
              <a:rPr lang="fi-FI" dirty="0"/>
              <a:t>Työaikalaki – uudistuksen tausta</a:t>
            </a:r>
          </a:p>
        </p:txBody>
      </p:sp>
    </p:spTree>
    <p:extLst>
      <p:ext uri="{BB962C8B-B14F-4D97-AF65-F5344CB8AC3E}">
        <p14:creationId xmlns:p14="http://schemas.microsoft.com/office/powerpoint/2010/main" val="258969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B6826E1-3DBF-4904-B578-D92C0738530F}"/>
              </a:ext>
            </a:extLst>
          </p:cNvPr>
          <p:cNvSpPr>
            <a:spLocks noGrp="1"/>
          </p:cNvSpPr>
          <p:nvPr>
            <p:ph type="title"/>
          </p:nvPr>
        </p:nvSpPr>
        <p:spPr/>
        <p:txBody>
          <a:bodyPr/>
          <a:lstStyle/>
          <a:p>
            <a:r>
              <a:rPr lang="fi-FI" dirty="0"/>
              <a:t>Soveltamisala – ketkä ovat jatkossa työaikalain piirissä?</a:t>
            </a:r>
          </a:p>
        </p:txBody>
      </p:sp>
      <p:sp>
        <p:nvSpPr>
          <p:cNvPr id="3" name="Sisällön paikkamerkki 2">
            <a:extLst>
              <a:ext uri="{FF2B5EF4-FFF2-40B4-BE49-F238E27FC236}">
                <a16:creationId xmlns:a16="http://schemas.microsoft.com/office/drawing/2014/main" id="{19A75379-1F1D-4104-97FE-AA1D28F5D5FD}"/>
              </a:ext>
            </a:extLst>
          </p:cNvPr>
          <p:cNvSpPr>
            <a:spLocks noGrp="1"/>
          </p:cNvSpPr>
          <p:nvPr>
            <p:ph idx="1"/>
          </p:nvPr>
        </p:nvSpPr>
        <p:spPr>
          <a:xfrm>
            <a:off x="414000" y="1557312"/>
            <a:ext cx="11248354" cy="4680000"/>
          </a:xfrm>
        </p:spPr>
        <p:txBody>
          <a:bodyPr/>
          <a:lstStyle/>
          <a:p>
            <a:r>
              <a:rPr lang="fi-FI" dirty="0"/>
              <a:t>Laaja soveltamisala</a:t>
            </a:r>
          </a:p>
          <a:p>
            <a:pPr lvl="1"/>
            <a:r>
              <a:rPr lang="fi-FI" sz="2000" dirty="0"/>
              <a:t>Lähtökohtaisesti sovelletaan kaikkeen työ- ja virkasuhteissa tehtävään työhön</a:t>
            </a:r>
          </a:p>
          <a:p>
            <a:r>
              <a:rPr lang="fi-FI" dirty="0"/>
              <a:t>Soveltamisalapoikkeukset täsmällisesti rajattuja</a:t>
            </a:r>
          </a:p>
          <a:p>
            <a:pPr lvl="1"/>
            <a:r>
              <a:rPr lang="fi-FI" sz="2200" dirty="0"/>
              <a:t>Työaika-autonomia rajauskriteerinä</a:t>
            </a:r>
          </a:p>
          <a:p>
            <a:pPr lvl="1"/>
            <a:r>
              <a:rPr lang="fi-FI" sz="2200" dirty="0"/>
              <a:t>”työntekijän työaikaa </a:t>
            </a:r>
            <a:r>
              <a:rPr lang="fi-FI" sz="2200" u="sng" dirty="0"/>
              <a:t>ei ennalta määritellä </a:t>
            </a:r>
            <a:r>
              <a:rPr lang="fi-FI" sz="2200" dirty="0"/>
              <a:t>eikä hänen työajan käyttöään </a:t>
            </a:r>
            <a:r>
              <a:rPr lang="fi-FI" sz="2200" u="sng" dirty="0"/>
              <a:t>valvota</a:t>
            </a:r>
            <a:r>
              <a:rPr lang="fi-FI" sz="2200" dirty="0"/>
              <a:t>, ja näin ollen työntekijä </a:t>
            </a:r>
            <a:r>
              <a:rPr lang="fi-FI" sz="2200" u="sng" dirty="0"/>
              <a:t>voi itse päättää työajastaan</a:t>
            </a:r>
            <a:r>
              <a:rPr lang="fi-FI" sz="2200" dirty="0"/>
              <a:t>.”</a:t>
            </a:r>
          </a:p>
          <a:p>
            <a:pPr marL="847190" lvl="1" indent="-457200">
              <a:buFont typeface="+mj-lt"/>
              <a:buAutoNum type="arabicPeriod"/>
            </a:pPr>
            <a:r>
              <a:rPr lang="fi-FI" sz="2000" dirty="0"/>
              <a:t>työ, jota siihen kuuluvien tehtävien ja muutoin työntekijän aseman perusteella on pidettävä yrityksen, yhteisön tai säätiön taikka sen itsenäisen osan johtamisena tai tällaiseen johtamistehtävään rinnastettavana itsenäisenä tehtävänä;</a:t>
            </a:r>
          </a:p>
          <a:p>
            <a:pPr marL="847190" lvl="1" indent="-457200">
              <a:buFont typeface="+mj-lt"/>
              <a:buAutoNum type="arabicPeriod"/>
            </a:pPr>
            <a:r>
              <a:rPr lang="fi-FI" sz="2000" dirty="0"/>
              <a:t>työnantajan perheenjäsenen työ;</a:t>
            </a:r>
          </a:p>
          <a:p>
            <a:pPr marL="847190" lvl="1" indent="-457200">
              <a:buFont typeface="+mj-lt"/>
              <a:buAutoNum type="arabicPeriod"/>
            </a:pPr>
            <a:r>
              <a:rPr lang="fi-FI" sz="2000" dirty="0"/>
              <a:t>työstä, jota siihen liittyvien toiminnan erityispiirteiden vuoksi tehdään sellaisissa oloissa, ettei voida katsoa työnantajan asiaksi valvoa siihen käytettävän ajan järjestelyjä;</a:t>
            </a:r>
            <a:endParaRPr lang="fi-FI" sz="2200" dirty="0"/>
          </a:p>
          <a:p>
            <a:endParaRPr lang="fi-FI" dirty="0"/>
          </a:p>
        </p:txBody>
      </p:sp>
    </p:spTree>
    <p:extLst>
      <p:ext uri="{BB962C8B-B14F-4D97-AF65-F5344CB8AC3E}">
        <p14:creationId xmlns:p14="http://schemas.microsoft.com/office/powerpoint/2010/main" val="26413748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A390E599-7FAF-4381-829B-691F3B35E80E}"/>
              </a:ext>
            </a:extLst>
          </p:cNvPr>
          <p:cNvSpPr>
            <a:spLocks noGrp="1"/>
          </p:cNvSpPr>
          <p:nvPr>
            <p:ph idx="1"/>
          </p:nvPr>
        </p:nvSpPr>
        <p:spPr/>
        <p:txBody>
          <a:bodyPr/>
          <a:lstStyle/>
          <a:p>
            <a:r>
              <a:rPr lang="fi-FI" dirty="0"/>
              <a:t>Luovutaan lain osittaissoveltamisesta</a:t>
            </a:r>
          </a:p>
          <a:p>
            <a:pPr lvl="1"/>
            <a:r>
              <a:rPr lang="fi-FI" dirty="0"/>
              <a:t> Pääasiallisuusperiaate lain soveltumisen määrittelyssä: työn luonnetta arvioidaan kokonaisuutena</a:t>
            </a:r>
          </a:p>
          <a:p>
            <a:pPr lvl="1"/>
            <a:r>
              <a:rPr lang="fi-FI" dirty="0"/>
              <a:t>Koti-/etätyö ei jää enää soveltamisen ulkopuolelle, jos laki muutoin soveltuu työntekijään (ks. tosin jo KKO 2002:36)</a:t>
            </a:r>
          </a:p>
          <a:p>
            <a:pPr marL="0" indent="0">
              <a:buNone/>
            </a:pPr>
            <a:endParaRPr lang="fi-FI" dirty="0"/>
          </a:p>
          <a:p>
            <a:r>
              <a:rPr lang="fi-FI" dirty="0"/>
              <a:t>Työaika-autonomia lain soveltumattomuuden yleisenä edellytyksenä</a:t>
            </a:r>
          </a:p>
          <a:p>
            <a:pPr lvl="1"/>
            <a:r>
              <a:rPr lang="fi-FI" dirty="0"/>
              <a:t>Ei toteudu, jos työnantaja määrää työn tekemisen aikataulusta tai valvoo työajan toteutumista (vrt. tavoitteiden asettaminen, ulkopuolisten tahojen asettamat aikavaatimukset)</a:t>
            </a:r>
          </a:p>
          <a:p>
            <a:pPr lvl="1"/>
            <a:endParaRPr lang="fi-FI" dirty="0"/>
          </a:p>
          <a:p>
            <a:r>
              <a:rPr lang="fi-FI" dirty="0"/>
              <a:t>Sopimuskirjaukset työajasta</a:t>
            </a:r>
          </a:p>
          <a:p>
            <a:endParaRPr lang="fi-FI" dirty="0"/>
          </a:p>
        </p:txBody>
      </p:sp>
      <p:sp>
        <p:nvSpPr>
          <p:cNvPr id="3" name="Otsikko 2">
            <a:extLst>
              <a:ext uri="{FF2B5EF4-FFF2-40B4-BE49-F238E27FC236}">
                <a16:creationId xmlns:a16="http://schemas.microsoft.com/office/drawing/2014/main" id="{F87FED68-1CC2-4D96-9EF7-8146B8B773AE}"/>
              </a:ext>
            </a:extLst>
          </p:cNvPr>
          <p:cNvSpPr>
            <a:spLocks noGrp="1"/>
          </p:cNvSpPr>
          <p:nvPr>
            <p:ph type="title"/>
          </p:nvPr>
        </p:nvSpPr>
        <p:spPr/>
        <p:txBody>
          <a:bodyPr/>
          <a:lstStyle/>
          <a:p>
            <a:r>
              <a:rPr lang="fi-FI" dirty="0"/>
              <a:t>Soveltamisala</a:t>
            </a:r>
          </a:p>
        </p:txBody>
      </p:sp>
    </p:spTree>
    <p:extLst>
      <p:ext uri="{BB962C8B-B14F-4D97-AF65-F5344CB8AC3E}">
        <p14:creationId xmlns:p14="http://schemas.microsoft.com/office/powerpoint/2010/main" val="38394527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isällön paikkamerkki 1">
            <a:extLst>
              <a:ext uri="{FF2B5EF4-FFF2-40B4-BE49-F238E27FC236}">
                <a16:creationId xmlns:a16="http://schemas.microsoft.com/office/drawing/2014/main" id="{B094314C-9503-40D4-9DB6-EBEAA70107EB}"/>
              </a:ext>
            </a:extLst>
          </p:cNvPr>
          <p:cNvSpPr>
            <a:spLocks noGrp="1"/>
          </p:cNvSpPr>
          <p:nvPr>
            <p:ph idx="1"/>
          </p:nvPr>
        </p:nvSpPr>
        <p:spPr/>
        <p:txBody>
          <a:bodyPr/>
          <a:lstStyle/>
          <a:p>
            <a:r>
              <a:rPr lang="fi-FI" dirty="0"/>
              <a:t>Työnantajan valvonnan ulkopuolella oleva työ</a:t>
            </a:r>
          </a:p>
          <a:p>
            <a:pPr lvl="1"/>
            <a:r>
              <a:rPr lang="fi-FI" dirty="0"/>
              <a:t>Työhön liittyvien erityispiirteiden vuoksi työnantajalta ei voida edellyttää	työaikojen valvomista:</a:t>
            </a:r>
          </a:p>
          <a:p>
            <a:pPr lvl="2">
              <a:buFont typeface="Wingdings" panose="05000000000000000000" pitchFamily="2" charset="2"/>
              <a:buChar char="Ø"/>
            </a:pPr>
            <a:r>
              <a:rPr lang="fi-FI" sz="2000" dirty="0"/>
              <a:t>Työ tehdään kokonaan tai lähes kokonaan työnantajan valvonnan ulottumattomissa muualla kuin kiinteässä toimipisteessä</a:t>
            </a:r>
          </a:p>
          <a:p>
            <a:pPr lvl="2">
              <a:buFont typeface="Wingdings" panose="05000000000000000000" pitchFamily="2" charset="2"/>
              <a:buChar char="Ø"/>
            </a:pPr>
            <a:r>
              <a:rPr lang="fi-FI" sz="2000" dirty="0"/>
              <a:t>Työ, joka on luonteeltaan liikkuvaa</a:t>
            </a:r>
          </a:p>
          <a:p>
            <a:pPr lvl="2">
              <a:buFont typeface="Wingdings" panose="05000000000000000000" pitchFamily="2" charset="2"/>
              <a:buChar char="Ø"/>
            </a:pPr>
            <a:r>
              <a:rPr lang="fi-FI" sz="2000" dirty="0"/>
              <a:t>Työ, jossa työaika määräytyy suurelta osin työntekijän suoraan asiakkaan kanssa sopimien aikataulujen perusteella</a:t>
            </a:r>
          </a:p>
          <a:p>
            <a:pPr lvl="1"/>
            <a:r>
              <a:rPr lang="fi-FI" dirty="0"/>
              <a:t>Esimerkkinä kauppaedustajan tai häneen rinnastettavassa asemassa toimivan työ sekä kiinteistövälittäjä</a:t>
            </a:r>
          </a:p>
          <a:p>
            <a:pPr lvl="1"/>
            <a:r>
              <a:rPr lang="fi-FI" dirty="0"/>
              <a:t>Työn tekeminen kotona ei kuitenkaan sellaisenaan muuta työtä työaikalain soveltamisalan ulkopuolella tehtäväksi työksi</a:t>
            </a:r>
          </a:p>
        </p:txBody>
      </p:sp>
      <p:sp>
        <p:nvSpPr>
          <p:cNvPr id="3" name="Otsikko 2">
            <a:extLst>
              <a:ext uri="{FF2B5EF4-FFF2-40B4-BE49-F238E27FC236}">
                <a16:creationId xmlns:a16="http://schemas.microsoft.com/office/drawing/2014/main" id="{949B33F6-7007-433A-A91D-90C13257577B}"/>
              </a:ext>
            </a:extLst>
          </p:cNvPr>
          <p:cNvSpPr>
            <a:spLocks noGrp="1"/>
          </p:cNvSpPr>
          <p:nvPr>
            <p:ph type="title"/>
          </p:nvPr>
        </p:nvSpPr>
        <p:spPr/>
        <p:txBody>
          <a:bodyPr/>
          <a:lstStyle/>
          <a:p>
            <a:r>
              <a:rPr lang="fi-FI" dirty="0"/>
              <a:t>Soveltamisala</a:t>
            </a:r>
          </a:p>
        </p:txBody>
      </p:sp>
    </p:spTree>
    <p:extLst>
      <p:ext uri="{BB962C8B-B14F-4D97-AF65-F5344CB8AC3E}">
        <p14:creationId xmlns:p14="http://schemas.microsoft.com/office/powerpoint/2010/main" val="30028271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32385738-B319-47EC-BE93-DA8CCEC11E91}"/>
              </a:ext>
            </a:extLst>
          </p:cNvPr>
          <p:cNvSpPr>
            <a:spLocks noGrp="1"/>
          </p:cNvSpPr>
          <p:nvPr>
            <p:ph type="title"/>
          </p:nvPr>
        </p:nvSpPr>
        <p:spPr/>
        <p:txBody>
          <a:bodyPr/>
          <a:lstStyle/>
          <a:p>
            <a:r>
              <a:rPr lang="fi-FI" dirty="0"/>
              <a:t>Työajaksi luettava aika – mikä on työaikaa</a:t>
            </a:r>
          </a:p>
        </p:txBody>
      </p:sp>
      <p:sp>
        <p:nvSpPr>
          <p:cNvPr id="3" name="Sisällön paikkamerkki 2">
            <a:extLst>
              <a:ext uri="{FF2B5EF4-FFF2-40B4-BE49-F238E27FC236}">
                <a16:creationId xmlns:a16="http://schemas.microsoft.com/office/drawing/2014/main" id="{8411D33D-A51D-4876-B3B1-1BE64760B41D}"/>
              </a:ext>
            </a:extLst>
          </p:cNvPr>
          <p:cNvSpPr>
            <a:spLocks noGrp="1"/>
          </p:cNvSpPr>
          <p:nvPr>
            <p:ph idx="1"/>
          </p:nvPr>
        </p:nvSpPr>
        <p:spPr/>
        <p:txBody>
          <a:bodyPr/>
          <a:lstStyle/>
          <a:p>
            <a:r>
              <a:rPr lang="fi-FI" dirty="0"/>
              <a:t>Työaikaa on työhön käytetty aika riippumatta siitä, missä työ tehdään sekä aika, jonka työntekijä on velvollinen olemaan työnantajan määräämällä työntekopaikalla työnantajan käytettävissä.</a:t>
            </a:r>
          </a:p>
          <a:p>
            <a:pPr lvl="1"/>
            <a:r>
              <a:rPr lang="fi-FI" dirty="0"/>
              <a:t>Jatkossa pakottavaa oikeutta – ei voida sopia </a:t>
            </a:r>
            <a:r>
              <a:rPr lang="fi-FI" dirty="0" err="1"/>
              <a:t>TES:lla</a:t>
            </a:r>
            <a:r>
              <a:rPr lang="fi-FI" dirty="0"/>
              <a:t> toisin.</a:t>
            </a:r>
            <a:endParaRPr lang="fi-FI" sz="2200" dirty="0"/>
          </a:p>
          <a:p>
            <a:pPr lvl="1"/>
            <a:endParaRPr lang="fi-FI" sz="2200" dirty="0"/>
          </a:p>
          <a:p>
            <a:r>
              <a:rPr lang="fi-FI" dirty="0"/>
              <a:t>Matkustamiseen käytettyä aikaa ei lueta työaikaan, ellei sitä samalla ole pidettävä työsuorituksena. </a:t>
            </a:r>
          </a:p>
          <a:p>
            <a:pPr lvl="1"/>
            <a:r>
              <a:rPr lang="fi-FI" sz="2200" dirty="0"/>
              <a:t>Työnantajan velvollisuutena on ehkäistä työajan ulkopuolella tapahtuvaan matkustamiseen liittyvää liiallista rasitusta.</a:t>
            </a:r>
          </a:p>
          <a:p>
            <a:r>
              <a:rPr lang="fi-FI" dirty="0"/>
              <a:t>Muut työhönsidonnaisuusajat ratkaistaan tapauskohtaisesti</a:t>
            </a:r>
          </a:p>
          <a:p>
            <a:pPr lvl="1"/>
            <a:r>
              <a:rPr lang="fi-FI" sz="2200" dirty="0"/>
              <a:t>Ratkaisevaa pääasiassa se, edellyttääkö työnantaja osallistumista vai onko se vapaaehtoista (koulutukset, virkistystilaisuudet </a:t>
            </a:r>
            <a:r>
              <a:rPr lang="fi-FI" sz="2200" dirty="0" err="1"/>
              <a:t>jne</a:t>
            </a:r>
            <a:r>
              <a:rPr lang="fi-FI" sz="2200" dirty="0"/>
              <a:t>)</a:t>
            </a:r>
          </a:p>
        </p:txBody>
      </p:sp>
    </p:spTree>
    <p:extLst>
      <p:ext uri="{BB962C8B-B14F-4D97-AF65-F5344CB8AC3E}">
        <p14:creationId xmlns:p14="http://schemas.microsoft.com/office/powerpoint/2010/main" val="131640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411A6E5-48F2-4A5B-862D-6FCCBC285D51}"/>
              </a:ext>
            </a:extLst>
          </p:cNvPr>
          <p:cNvSpPr>
            <a:spLocks noGrp="1"/>
          </p:cNvSpPr>
          <p:nvPr>
            <p:ph type="title"/>
          </p:nvPr>
        </p:nvSpPr>
        <p:spPr/>
        <p:txBody>
          <a:bodyPr/>
          <a:lstStyle/>
          <a:p>
            <a:r>
              <a:rPr lang="fi-FI" dirty="0"/>
              <a:t>Työajaksi luettava aika / varallaolo ja päivystys</a:t>
            </a:r>
          </a:p>
        </p:txBody>
      </p:sp>
      <p:sp>
        <p:nvSpPr>
          <p:cNvPr id="3" name="Sisällön paikkamerkki 2">
            <a:extLst>
              <a:ext uri="{FF2B5EF4-FFF2-40B4-BE49-F238E27FC236}">
                <a16:creationId xmlns:a16="http://schemas.microsoft.com/office/drawing/2014/main" id="{559BAFB4-97FD-4E76-A3F4-D3376C9D0CDA}"/>
              </a:ext>
            </a:extLst>
          </p:cNvPr>
          <p:cNvSpPr>
            <a:spLocks noGrp="1"/>
          </p:cNvSpPr>
          <p:nvPr>
            <p:ph idx="1"/>
          </p:nvPr>
        </p:nvSpPr>
        <p:spPr/>
        <p:txBody>
          <a:bodyPr/>
          <a:lstStyle/>
          <a:p>
            <a:r>
              <a:rPr lang="fi-FI" dirty="0"/>
              <a:t>Työaikalain mukainen työaika (/työehtosopimuksen mukainen työaika) ja työsopimuksessa määritetty työaika eivät aina ole sama asia</a:t>
            </a:r>
          </a:p>
          <a:p>
            <a:pPr lvl="1"/>
            <a:r>
              <a:rPr lang="fi-FI" sz="2200" dirty="0"/>
              <a:t>Työaikalain mukainen työaikakäsite on merkityksellinen työaikalaissa tarkoitettujen työajan enimmäismäärien ja yli- ja lisätyön laskemista varten.</a:t>
            </a:r>
          </a:p>
          <a:p>
            <a:pPr marL="0" indent="-23999">
              <a:buNone/>
            </a:pPr>
            <a:endParaRPr lang="fi-FI" dirty="0"/>
          </a:p>
          <a:p>
            <a:pPr marL="318901" indent="-342900"/>
            <a:r>
              <a:rPr lang="fi-FI" dirty="0"/>
              <a:t>Varallaolo / päivystys</a:t>
            </a:r>
          </a:p>
          <a:p>
            <a:pPr marL="708891" lvl="1" indent="-342900"/>
            <a:r>
              <a:rPr lang="fi-FI" sz="2200" dirty="0"/>
              <a:t>Jos työntekijä on velvollinen olemaan valmiudessa työnantajan käytettävissä työpaikalla tai sen välittömässä läheisyydessä, kysymys on lähtökohtaisesti työajasta. Jos sen sijaan työntekijää ei sidota mihinkään nimenomaiseen paikkaan, kysymys ei ole työajasta, jollei varallaolo tosiasiassa sido työntekijää työntekopaikkaansa.</a:t>
            </a:r>
          </a:p>
          <a:p>
            <a:pPr marL="708891" lvl="1" indent="-342900"/>
            <a:r>
              <a:rPr lang="fi-FI" sz="2200" dirty="0"/>
              <a:t>Varallaolosta ja siitä maksettavasta korvauksesta on aina sovittava erikseen</a:t>
            </a:r>
          </a:p>
          <a:p>
            <a:pPr marL="1134881" lvl="2" indent="-342900"/>
            <a:r>
              <a:rPr lang="fi-FI" i="1" dirty="0"/>
              <a:t>”</a:t>
            </a:r>
            <a:r>
              <a:rPr lang="fi-FI" i="1" dirty="0" err="1"/>
              <a:t>Varallaolokorvauksen</a:t>
            </a:r>
            <a:r>
              <a:rPr lang="fi-FI" i="1" dirty="0"/>
              <a:t> määrä tai sen määräytymisperusteiden sekä varallaolon ehtojen on oltava työntekijän tiedossa sopimusta tehtäessä.”</a:t>
            </a:r>
          </a:p>
        </p:txBody>
      </p:sp>
    </p:spTree>
    <p:extLst>
      <p:ext uri="{BB962C8B-B14F-4D97-AF65-F5344CB8AC3E}">
        <p14:creationId xmlns:p14="http://schemas.microsoft.com/office/powerpoint/2010/main" val="26110565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D21D9201-8251-47DE-82A9-0122B1CD4EDD}"/>
              </a:ext>
            </a:extLst>
          </p:cNvPr>
          <p:cNvSpPr>
            <a:spLocks noGrp="1"/>
          </p:cNvSpPr>
          <p:nvPr>
            <p:ph type="title"/>
          </p:nvPr>
        </p:nvSpPr>
        <p:spPr/>
        <p:txBody>
          <a:bodyPr/>
          <a:lstStyle/>
          <a:p>
            <a:r>
              <a:rPr lang="fi-FI" dirty="0" err="1"/>
              <a:t>Työaikajoustot</a:t>
            </a:r>
            <a:r>
              <a:rPr lang="fi-FI" dirty="0"/>
              <a:t> </a:t>
            </a:r>
          </a:p>
        </p:txBody>
      </p:sp>
      <p:sp>
        <p:nvSpPr>
          <p:cNvPr id="3" name="Sisällön paikkamerkki 2">
            <a:extLst>
              <a:ext uri="{FF2B5EF4-FFF2-40B4-BE49-F238E27FC236}">
                <a16:creationId xmlns:a16="http://schemas.microsoft.com/office/drawing/2014/main" id="{DBCFB04B-FC34-4ED0-8762-71B0722159B7}"/>
              </a:ext>
            </a:extLst>
          </p:cNvPr>
          <p:cNvSpPr>
            <a:spLocks noGrp="1"/>
          </p:cNvSpPr>
          <p:nvPr>
            <p:ph idx="1"/>
          </p:nvPr>
        </p:nvSpPr>
        <p:spPr/>
        <p:txBody>
          <a:bodyPr/>
          <a:lstStyle/>
          <a:p>
            <a:r>
              <a:rPr lang="fi-FI" dirty="0"/>
              <a:t>Yleissäännös: Työaika on 8 tuntia vuorokaudessa / 40 tuntia viikossa</a:t>
            </a:r>
          </a:p>
          <a:p>
            <a:r>
              <a:rPr lang="fi-FI" dirty="0"/>
              <a:t>Työnantajan työntekijän väliseen sopimukseen perustuva keskimääräinen säännöllinen työaika</a:t>
            </a:r>
          </a:p>
          <a:p>
            <a:pPr lvl="1"/>
            <a:r>
              <a:rPr lang="fi-FI" sz="2200" dirty="0"/>
              <a:t>Lakiin perustuva sopiminen</a:t>
            </a:r>
          </a:p>
          <a:p>
            <a:pPr lvl="2"/>
            <a:r>
              <a:rPr lang="fi-FI" sz="2000" dirty="0"/>
              <a:t>Vuorokautisen säännöllisen työajan pidentäminen enintään kahdella tunnilla (</a:t>
            </a:r>
            <a:r>
              <a:rPr lang="fi-FI" sz="2000" dirty="0" err="1"/>
              <a:t>max</a:t>
            </a:r>
            <a:r>
              <a:rPr lang="fi-FI" sz="2000" dirty="0"/>
              <a:t> 10/vrk)</a:t>
            </a:r>
          </a:p>
          <a:p>
            <a:pPr lvl="2"/>
            <a:r>
              <a:rPr lang="fi-FI" sz="2000" dirty="0"/>
              <a:t>Viikoittaisen säännöllisen työajan pidentäminen enintään 48 tuntiin</a:t>
            </a:r>
          </a:p>
          <a:p>
            <a:pPr lvl="2"/>
            <a:r>
              <a:rPr lang="fi-FI" sz="2000" dirty="0"/>
              <a:t>Keskimääräisen säännöllisen työajan tasoituttava enintään 40 tuntiin enintään neljän kuukauden ajanjakson aikana</a:t>
            </a:r>
            <a:endParaRPr lang="fi-FI" dirty="0"/>
          </a:p>
          <a:p>
            <a:pPr lvl="1"/>
            <a:r>
              <a:rPr lang="fi-FI" sz="2200" dirty="0"/>
              <a:t>Yleissitovaan työehtosopimukseen perustuva paikallinen sopiminen säännöllisestä työajasta (36§)</a:t>
            </a:r>
          </a:p>
          <a:p>
            <a:pPr lvl="2"/>
            <a:r>
              <a:rPr lang="fi-FI" sz="2000" dirty="0"/>
              <a:t>Myös järjestäytymätön yritys saa sopia paikallisesti TES:n joustoja hyväksikäyttäen</a:t>
            </a:r>
          </a:p>
          <a:p>
            <a:pPr lvl="2"/>
            <a:r>
              <a:rPr lang="fi-FI" sz="2000" dirty="0"/>
              <a:t>Sopimus voidaan tehdä luottamusvaltuutetun, muun työntekijöiden edustajan tai koko henkilöstön kanssa.</a:t>
            </a:r>
            <a:endParaRPr lang="fi-FI" dirty="0"/>
          </a:p>
          <a:p>
            <a:endParaRPr lang="fi-FI" dirty="0"/>
          </a:p>
        </p:txBody>
      </p:sp>
    </p:spTree>
    <p:extLst>
      <p:ext uri="{BB962C8B-B14F-4D97-AF65-F5344CB8AC3E}">
        <p14:creationId xmlns:p14="http://schemas.microsoft.com/office/powerpoint/2010/main" val="1530867953"/>
      </p:ext>
    </p:extLst>
  </p:cSld>
  <p:clrMapOvr>
    <a:masterClrMapping/>
  </p:clrMapOvr>
</p:sld>
</file>

<file path=ppt/theme/theme1.xml><?xml version="1.0" encoding="utf-8"?>
<a:theme xmlns:a="http://schemas.openxmlformats.org/drawingml/2006/main" name="Suomen Yrittajat">
  <a:themeElements>
    <a:clrScheme name="Suomen Yrittajat">
      <a:dk1>
        <a:sysClr val="windowText" lastClr="000000"/>
      </a:dk1>
      <a:lt1>
        <a:sysClr val="window" lastClr="FFFFFF"/>
      </a:lt1>
      <a:dk2>
        <a:srgbClr val="00A3DA"/>
      </a:dk2>
      <a:lt2>
        <a:srgbClr val="EEECE1"/>
      </a:lt2>
      <a:accent1>
        <a:srgbClr val="00A3DA"/>
      </a:accent1>
      <a:accent2>
        <a:srgbClr val="000000"/>
      </a:accent2>
      <a:accent3>
        <a:srgbClr val="919191"/>
      </a:accent3>
      <a:accent4>
        <a:srgbClr val="E9573F"/>
      </a:accent4>
      <a:accent5>
        <a:srgbClr val="78BD53"/>
      </a:accent5>
      <a:accent6>
        <a:srgbClr val="114A90"/>
      </a:accent6>
      <a:hlink>
        <a:srgbClr val="00A3DA"/>
      </a:hlink>
      <a:folHlink>
        <a:srgbClr val="919191"/>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lumMod val="50000"/>
          </a:schemeClr>
        </a:solidFill>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bg1">
              <a:lumMod val="50000"/>
            </a:schemeClr>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Y_PowerPoint.potx" id="{19A87F38-8497-41DC-800A-1A85418D52D6}" vid="{1248F3D7-C595-46AE-9C95-15DAF02788B7}"/>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SY_PowerPoint</Template>
  <TotalTime>3273</TotalTime>
  <Words>2418</Words>
  <Application>Microsoft Office PowerPoint</Application>
  <PresentationFormat>Laajakuva</PresentationFormat>
  <Paragraphs>403</Paragraphs>
  <Slides>26</Slides>
  <Notes>23</Notes>
  <HiddenSlides>2</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26</vt:i4>
      </vt:variant>
    </vt:vector>
  </HeadingPairs>
  <TitlesOfParts>
    <vt:vector size="30" baseType="lpstr">
      <vt:lpstr>Arial</vt:lpstr>
      <vt:lpstr>Calibri</vt:lpstr>
      <vt:lpstr>Wingdings</vt:lpstr>
      <vt:lpstr>Suomen Yrittajat</vt:lpstr>
      <vt:lpstr>Työaikalain muutokset</vt:lpstr>
      <vt:lpstr>Esityksen sisältö</vt:lpstr>
      <vt:lpstr>Työaikalaki – uudistuksen tausta</vt:lpstr>
      <vt:lpstr>Soveltamisala – ketkä ovat jatkossa työaikalain piirissä?</vt:lpstr>
      <vt:lpstr>Soveltamisala</vt:lpstr>
      <vt:lpstr>Soveltamisala</vt:lpstr>
      <vt:lpstr>Työajaksi luettava aika – mikä on työaikaa</vt:lpstr>
      <vt:lpstr>Työajaksi luettava aika / varallaolo ja päivystys</vt:lpstr>
      <vt:lpstr>Työaikajoustot </vt:lpstr>
      <vt:lpstr>Työaikajoustot – vuorotyö ja jaksotyö</vt:lpstr>
      <vt:lpstr>Työaikajoustot – liukuva työaika</vt:lpstr>
      <vt:lpstr>Työaikajoustot - joustotyöaika</vt:lpstr>
      <vt:lpstr>Työaikajoustot - joustotyö</vt:lpstr>
      <vt:lpstr>Työaikajoustot - Työaikapankki</vt:lpstr>
      <vt:lpstr>Yötyö</vt:lpstr>
      <vt:lpstr>Lyhennetty työaika</vt:lpstr>
      <vt:lpstr>Lisä- ja ylityö</vt:lpstr>
      <vt:lpstr>Työajan enimmäismäärä</vt:lpstr>
      <vt:lpstr>Vuorokautinen lepoaika</vt:lpstr>
      <vt:lpstr>Työaika-asiakirjat – työajan tasoittumissuunnitelma</vt:lpstr>
      <vt:lpstr>Työaika-asiakirjat - työvuoroluettelo</vt:lpstr>
      <vt:lpstr>Työaika-asiakirjat - työaikakirjanpito</vt:lpstr>
      <vt:lpstr>Toisin sopimisen mahdollisuudet </vt:lpstr>
      <vt:lpstr>Kanneaika</vt:lpstr>
      <vt:lpstr>       Kiitos! atte.rytkonen@yrittajat.fi twitter: @a_rytkonen</vt:lpstr>
      <vt:lpstr>PowerPoint-esitys</vt:lpstr>
    </vt:vector>
  </TitlesOfParts>
  <Company>Suomen Yrittäjät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Uudistuva työaikalainsäädäntö</dc:title>
  <dc:creator>Atte Rytkönen</dc:creator>
  <cp:lastModifiedBy>Atte Rytkönen</cp:lastModifiedBy>
  <cp:revision>1</cp:revision>
  <cp:lastPrinted>2019-06-05T05:40:36Z</cp:lastPrinted>
  <dcterms:created xsi:type="dcterms:W3CDTF">2019-06-02T15:57:27Z</dcterms:created>
  <dcterms:modified xsi:type="dcterms:W3CDTF">2019-10-29T19:54:43Z</dcterms:modified>
</cp:coreProperties>
</file>